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handoutMasterIdLst>
    <p:handoutMasterId r:id="rId3"/>
  </p:handoutMasterIdLst>
  <p:sldIdLst>
    <p:sldId id="256" r:id="rId2"/>
  </p:sldIdLst>
  <p:sldSz cx="30275213" cy="21383625"/>
  <p:notesSz cx="9918700" cy="6781800"/>
  <p:defaultTextStyle>
    <a:defPPr>
      <a:defRPr lang="nl-NL"/>
    </a:defPPr>
    <a:lvl1pPr marL="0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545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090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8638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8183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7729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7277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6822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6367" algn="l" defTabSz="2479090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0" autoAdjust="0"/>
    <p:restoredTop sz="94607" autoAdjust="0"/>
  </p:normalViewPr>
  <p:slideViewPr>
    <p:cSldViewPr>
      <p:cViewPr>
        <p:scale>
          <a:sx n="40" d="100"/>
          <a:sy n="40" d="100"/>
        </p:scale>
        <p:origin x="54" y="-54"/>
      </p:cViewPr>
      <p:guideLst>
        <p:guide orient="horz" pos="6735"/>
        <p:guide pos="1257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250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98103" cy="3402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618302" y="1"/>
            <a:ext cx="4298103" cy="3402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C72BC-827A-4876-9C91-413C31AE01F4}" type="datetimeFigureOut">
              <a:rPr lang="nl-NL" smtClean="0"/>
              <a:t>6-5-2014</a:t>
            </a:fld>
            <a:endParaRPr lang="nl-NL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6441533"/>
            <a:ext cx="4298103" cy="3402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618302" y="6441533"/>
            <a:ext cx="4298103" cy="3402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0EC5A-DD6B-4A28-985C-E9C49965830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321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92BD-3E55-469C-A687-DE9B937BEDBE}" type="datetimeFigureOut">
              <a:rPr lang="nl-NL" smtClean="0"/>
              <a:t>6-5-2014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2A03-D7DD-416E-89C8-15126A256A9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578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92BD-3E55-469C-A687-DE9B937BEDBE}" type="datetimeFigureOut">
              <a:rPr lang="nl-NL" smtClean="0"/>
              <a:t>6-5-2014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2A03-D7DD-416E-89C8-15126A256A9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088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92BD-3E55-469C-A687-DE9B937BEDBE}" type="datetimeFigureOut">
              <a:rPr lang="nl-NL" smtClean="0"/>
              <a:t>6-5-2014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2A03-D7DD-416E-89C8-15126A256A9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70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92BD-3E55-469C-A687-DE9B937BEDBE}" type="datetimeFigureOut">
              <a:rPr lang="nl-NL" smtClean="0"/>
              <a:t>6-5-2014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2A03-D7DD-416E-89C8-15126A256A9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196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92BD-3E55-469C-A687-DE9B937BEDBE}" type="datetimeFigureOut">
              <a:rPr lang="nl-NL" smtClean="0"/>
              <a:t>6-5-2014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2A03-D7DD-416E-89C8-15126A256A9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526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92BD-3E55-469C-A687-DE9B937BEDBE}" type="datetimeFigureOut">
              <a:rPr lang="nl-NL" smtClean="0"/>
              <a:t>6-5-2014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2A03-D7DD-416E-89C8-15126A256A9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83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92BD-3E55-469C-A687-DE9B937BEDBE}" type="datetimeFigureOut">
              <a:rPr lang="nl-NL" smtClean="0"/>
              <a:t>6-5-2014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2A03-D7DD-416E-89C8-15126A256A9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968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92BD-3E55-469C-A687-DE9B937BEDBE}" type="datetimeFigureOut">
              <a:rPr lang="nl-NL" smtClean="0"/>
              <a:t>6-5-2014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2A03-D7DD-416E-89C8-15126A256A9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2109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92BD-3E55-469C-A687-DE9B937BEDBE}" type="datetimeFigureOut">
              <a:rPr lang="nl-NL" smtClean="0"/>
              <a:t>6-5-2014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2A03-D7DD-416E-89C8-15126A256A9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63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92BD-3E55-469C-A687-DE9B937BEDBE}" type="datetimeFigureOut">
              <a:rPr lang="nl-NL" smtClean="0"/>
              <a:t>6-5-2014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2A03-D7DD-416E-89C8-15126A256A9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3307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92BD-3E55-469C-A687-DE9B937BEDBE}" type="datetimeFigureOut">
              <a:rPr lang="nl-NL" smtClean="0"/>
              <a:t>6-5-2014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2A03-D7DD-416E-89C8-15126A256A9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900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92BD-3E55-469C-A687-DE9B937BEDBE}" type="datetimeFigureOut">
              <a:rPr lang="nl-NL" smtClean="0"/>
              <a:t>6-5-2014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2A03-D7DD-416E-89C8-15126A256A9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4890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-1" y="0"/>
            <a:ext cx="30275213" cy="1981200"/>
          </a:xfrm>
        </p:spPr>
        <p:txBody>
          <a:bodyPr>
            <a:normAutofit fontScale="90000"/>
          </a:bodyPr>
          <a:lstStyle/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0"/>
            <a:ext cx="30275213" cy="33547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6600" b="1" dirty="0" smtClean="0">
                <a:solidFill>
                  <a:schemeClr val="bg1"/>
                </a:solidFill>
                <a:latin typeface="Arial" pitchFamily="34" charset="0"/>
                <a:ea typeface="BatangChe" panose="02030609000101010101" pitchFamily="49" charset="-127"/>
                <a:cs typeface="Arial" pitchFamily="34" charset="0"/>
              </a:rPr>
              <a:t>O</a:t>
            </a:r>
            <a:r>
              <a:rPr lang="en-US" sz="6600" b="1" dirty="0" err="1" smtClean="0">
                <a:solidFill>
                  <a:schemeClr val="bg1"/>
                </a:solidFill>
                <a:latin typeface="Arial" pitchFamily="34" charset="0"/>
                <a:ea typeface="BatangChe" panose="02030609000101010101" pitchFamily="49" charset="-127"/>
                <a:cs typeface="Arial" pitchFamily="34" charset="0"/>
              </a:rPr>
              <a:t>xidatív</a:t>
            </a:r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ea typeface="BatangChe" panose="02030609000101010101" pitchFamily="49" charset="-127"/>
                <a:cs typeface="Arial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itchFamily="34" charset="0"/>
                <a:ea typeface="BatangChe" panose="02030609000101010101" pitchFamily="49" charset="-127"/>
                <a:cs typeface="Arial" pitchFamily="34" charset="0"/>
              </a:rPr>
              <a:t>Stressz</a:t>
            </a:r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ea typeface="BatangChe" panose="02030609000101010101" pitchFamily="49" charset="-127"/>
                <a:cs typeface="Arial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itchFamily="34" charset="0"/>
                <a:ea typeface="BatangChe" panose="02030609000101010101" pitchFamily="49" charset="-127"/>
                <a:cs typeface="Arial" pitchFamily="34" charset="0"/>
              </a:rPr>
              <a:t>Hatása</a:t>
            </a:r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ea typeface="BatangChe" panose="02030609000101010101" pitchFamily="49" charset="-127"/>
                <a:cs typeface="Arial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itchFamily="34" charset="0"/>
                <a:ea typeface="BatangChe" panose="02030609000101010101" pitchFamily="49" charset="-127"/>
                <a:cs typeface="Arial" pitchFamily="34" charset="0"/>
              </a:rPr>
              <a:t>Vázizomsejtekre</a:t>
            </a:r>
            <a:endParaRPr lang="nl-NL" sz="6600" b="1" dirty="0">
              <a:solidFill>
                <a:schemeClr val="bg1"/>
              </a:solidFill>
              <a:latin typeface="Arial" pitchFamily="34" charset="0"/>
              <a:ea typeface="BatangChe" panose="02030609000101010101" pitchFamily="49" charset="-127"/>
              <a:cs typeface="Arial" pitchFamily="34" charset="0"/>
            </a:endParaRPr>
          </a:p>
          <a:p>
            <a:pPr algn="ctr"/>
            <a:r>
              <a:rPr lang="hu-HU" sz="4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Hajtó Dorottya, Molnár Péter</a:t>
            </a:r>
            <a:endParaRPr lang="nl-NL" sz="44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u-HU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4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Nyugat-magyarországi </a:t>
            </a:r>
            <a:r>
              <a:rPr lang="hu-HU" sz="4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Egyetem, Természettudományi </a:t>
            </a:r>
            <a:r>
              <a:rPr lang="hu-HU" sz="4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Kar</a:t>
            </a:r>
            <a:r>
              <a:rPr lang="en-US" sz="4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nl-NL" sz="4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4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Biológiai Intézet</a:t>
            </a:r>
            <a:endParaRPr lang="nl-NL" sz="44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u-HU" sz="4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9700 Szombathely Károlyi Gáspár tér 4</a:t>
            </a:r>
            <a:r>
              <a:rPr lang="hu-HU" sz="4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nl-NL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18431" y="3864749"/>
            <a:ext cx="8712968" cy="8063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Összefoglalás</a:t>
            </a:r>
            <a:endParaRPr lang="en-US" sz="32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Vázizombetegég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valamilyen típusában a felnőtt lakosság 40-44%-a szenved. Az izomsorvadás egyes típusainál felmerült a lehetőség, hogy oxidatív stressz szerepet játszhat az izom leépülésének folyamatában. Ezért egy oxidatív stressz modell (hidrogén- peroxid kezelés) hatását vizsgáltuk C2C12 egér vázizom sejtvonal differenciációjára. Hidrogén- peroxid kezelés koncentráció függvényében (2-10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mM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elpusztította mind a differenciálatlan, mind a differenciált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vázizomsejteket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3µM Adenosine a differenciált sejteknél, ellentétben a differenciálatlanoknál korábban tapasztaltnál, nem fordította vissza a hidrogén- peroxid hatását.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Cyfluthrin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melynél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szintén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feltételezik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az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oxidatív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stresszt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mint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toxicitási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mechanizmust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µM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koncentrációban gátolta a differenciációt, de érdekes módon növelte a sejtek metabolizmusának sebességét. Adenosine itt is hatástalannak bizonyult.</a:t>
            </a:r>
            <a:endParaRPr lang="nl-NL" sz="2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kísérleteink alapján a hidrogén- peroxid kezelés megbízható oxidatív stressz modellnek tekinthető. A differenciáció folyamata nem változtatta meg a vázizomsejtek érzékenységét az oxidatív stresszre, de az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denosine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kedvező hatása viszont eltűnt. Krónikus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Cyfluthrin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kezelésre a differenciálódó sejtek érzékenyebbek, mint az akut kezelésre. Az általunk használt nagy áteresztőképességű </a:t>
            </a:r>
            <a:r>
              <a:rPr lang="hu-HU" sz="2200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2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vitro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modell alkalmas az oxidatív stressz vázizom sejtekre és azok differenciációjára kifejtett hatás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ának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vizsgálatára.</a:t>
            </a:r>
            <a:endParaRPr lang="nl-NL" sz="2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418431" y="11560499"/>
            <a:ext cx="8712968" cy="911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>
            <a:lvl1pPr indent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7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3200" b="1" i="0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itchFamily="34" charset="0"/>
              </a:rPr>
              <a:t>Módszerek</a:t>
            </a:r>
            <a:endParaRPr kumimoji="0" lang="en-US" sz="3200" b="1" i="0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ea typeface="Times New Roman" panose="02020603050405020304" pitchFamily="18" charset="0"/>
              <a:cs typeface="Arial" pitchFamily="34" charset="0"/>
            </a:endParaRPr>
          </a:p>
          <a:p>
            <a:pPr marL="0" marR="0" lvl="0" indent="447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ea typeface="Times New Roman" panose="02020603050405020304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C2C12 tenyésztés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 C2C12 sejtvonalat folyékony nitrogén gőz fázisában tartottuk. Kísérlet kezdetén 1 csövet (1 millió sejt) felolvasztottunk, lecentrifugáztunk majd 25 cm</a:t>
            </a:r>
            <a:r>
              <a:rPr kumimoji="0" lang="hu-HU" sz="2200" b="0" i="0" u="none" strike="noStrike" cap="none" normalizeH="0" baseline="3000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2</a:t>
            </a:r>
            <a:r>
              <a:rPr kumimoji="0" lang="hu-H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-es sejttenyésztő flaskában (6 ml DMEM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+</a:t>
            </a:r>
            <a:r>
              <a:rPr kumimoji="0" lang="hu-H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10% FBS </a:t>
            </a:r>
            <a:r>
              <a:rPr kumimoji="0" lang="hu-H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tenyészmédiumban</a:t>
            </a:r>
            <a:r>
              <a:rPr kumimoji="0" lang="hu-H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) tenyésztettünk amíg a tenyészet </a:t>
            </a:r>
            <a:r>
              <a:rPr kumimoji="0" lang="hu-H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konfluens</a:t>
            </a:r>
            <a:r>
              <a:rPr kumimoji="0" lang="hu-H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nem lett. Ezután a sejtek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et</a:t>
            </a:r>
            <a:r>
              <a:rPr kumimoji="0" lang="hu-H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tripszin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nel</a:t>
            </a:r>
            <a:r>
              <a:rPr kumimoji="0" lang="hu-H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felvettük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 le</a:t>
            </a:r>
            <a:r>
              <a:rPr kumimoji="0" lang="hu-H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centrifugáltuk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majd</a:t>
            </a:r>
            <a:r>
              <a:rPr kumimoji="0" lang="hu-H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24-lyukú </a:t>
            </a:r>
            <a:r>
              <a:rPr kumimoji="0" lang="hu-H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plate-ekbe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n</a:t>
            </a:r>
            <a:r>
              <a:rPr kumimoji="0" lang="hu-H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37 </a:t>
            </a:r>
            <a:r>
              <a:rPr kumimoji="0" lang="hu-H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°C-on</a:t>
            </a:r>
            <a:r>
              <a:rPr kumimoji="0" lang="hu-H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5% CO</a:t>
            </a:r>
            <a:r>
              <a:rPr kumimoji="0" lang="hu-HU" sz="2200" b="0" i="0" u="none" strike="noStrike" cap="none" normalizeH="0" baseline="-3000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2</a:t>
            </a:r>
            <a:r>
              <a:rPr kumimoji="0" lang="hu-H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mellett 3 napig tenyésztettük.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kumimoji="0" lang="hu-H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 differenciálatlan sejteket ekkor használtuk fel a kísérletekhez, vagy a sejteket szérum mentes DMEM médiumban 5 napig differenciáltattuk és úgy használtuk fel a kísérletekhez.</a:t>
            </a:r>
          </a:p>
          <a:p>
            <a:pPr lvl="0" indent="0" algn="just" defTabSz="914400"/>
            <a:endParaRPr lang="en-US" sz="2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 indent="0" algn="just" defTabSz="914400"/>
            <a:r>
              <a:rPr lang="en-US" sz="2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Kezelés</a:t>
            </a:r>
            <a:endParaRPr lang="en-US" sz="2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 indent="0" algn="just" defTabSz="914400"/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vegyü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l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eteket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törzsoldatból 100 x hígításban adtuk. Minden kísérletben 4 párhuzamossal dolgoztunk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Vizsgált anyagok: Hidrogén- peroxid 2, 3, 4, 6, 10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mM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; Adenosine 3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µM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;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Cyfluthrin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(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Bulldock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25 hatóanyaga) 3, 1, 0.3, 0.1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µM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 indent="0" algn="just" defTabSz="914400"/>
            <a:endParaRPr lang="en-US" sz="2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 indent="0" algn="just" defTabSz="914400"/>
            <a:r>
              <a:rPr lang="hu-HU" sz="2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Kiértékelés 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0" algn="just" defTabSz="914400"/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 kezelt és kontroll tenyészeteket lefényképeztük egy </a:t>
            </a:r>
            <a:r>
              <a:rPr lang="hu-H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Olympus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invertált fázis kontraszt mikroszkóppal 40x-es objektíven keresztül. A képeket kvalitatívan értékeltük.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sejtpusztulást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Alamar blue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módszerrel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(1.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ábra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)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kvantifikáltuk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Az adatokat Microsoft </a:t>
            </a:r>
            <a:r>
              <a:rPr lang="hu-H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Excell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program segítségével értékeltük ki és 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ábrázoltuk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Az 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adatokat átlag ± SEM formában adtuk meg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11315698" y="9342508"/>
            <a:ext cx="30275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1039" name="Kép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865" y="4642521"/>
            <a:ext cx="9830428" cy="2636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11315700" y="11114087"/>
            <a:ext cx="30275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24" name="Téglalap 23"/>
          <p:cNvSpPr/>
          <p:nvPr/>
        </p:nvSpPr>
        <p:spPr>
          <a:xfrm>
            <a:off x="9552812" y="3922961"/>
            <a:ext cx="9830428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17365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US" sz="3200" b="1" dirty="0" err="1" smtClean="0">
                <a:solidFill>
                  <a:srgbClr val="17365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Az</a:t>
            </a:r>
            <a:r>
              <a:rPr lang="en-US" sz="3200" b="1" dirty="0" smtClean="0">
                <a:solidFill>
                  <a:srgbClr val="17365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17365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Alamar blue </a:t>
            </a:r>
            <a:r>
              <a:rPr lang="en-US" sz="3200" b="1" dirty="0" err="1" smtClean="0">
                <a:solidFill>
                  <a:srgbClr val="17365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toxicitási</a:t>
            </a:r>
            <a:r>
              <a:rPr lang="en-US" sz="3200" b="1" dirty="0" smtClean="0">
                <a:solidFill>
                  <a:srgbClr val="17365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teszt</a:t>
            </a:r>
            <a:endParaRPr lang="nl-NL" sz="3200" b="1" dirty="0"/>
          </a:p>
        </p:txBody>
      </p:sp>
      <p:grpSp>
        <p:nvGrpSpPr>
          <p:cNvPr id="7" name="Csoportba foglalás 6"/>
          <p:cNvGrpSpPr/>
          <p:nvPr/>
        </p:nvGrpSpPr>
        <p:grpSpPr>
          <a:xfrm>
            <a:off x="21080628" y="4716974"/>
            <a:ext cx="7804776" cy="5904004"/>
            <a:chOff x="23652956" y="4682789"/>
            <a:chExt cx="6193155" cy="4888319"/>
          </a:xfrm>
        </p:grpSpPr>
        <p:pic>
          <p:nvPicPr>
            <p:cNvPr id="31" name="Kép 3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52956" y="4731144"/>
              <a:ext cx="2800350" cy="2240280"/>
            </a:xfrm>
            <a:prstGeom prst="rect">
              <a:avLst/>
            </a:prstGeom>
          </p:spPr>
        </p:pic>
        <p:pic>
          <p:nvPicPr>
            <p:cNvPr id="32" name="Kép 3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67656" y="4682789"/>
              <a:ext cx="2800350" cy="2240280"/>
            </a:xfrm>
            <a:prstGeom prst="rect">
              <a:avLst/>
            </a:prstGeom>
          </p:spPr>
        </p:pic>
        <p:pic>
          <p:nvPicPr>
            <p:cNvPr id="33" name="Kép 32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52956" y="7330828"/>
              <a:ext cx="2800350" cy="2240280"/>
            </a:xfrm>
            <a:prstGeom prst="rect">
              <a:avLst/>
            </a:prstGeom>
          </p:spPr>
        </p:pic>
        <p:pic>
          <p:nvPicPr>
            <p:cNvPr id="34" name="Kép 33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67656" y="7163128"/>
              <a:ext cx="2878455" cy="2194560"/>
            </a:xfrm>
            <a:prstGeom prst="rect">
              <a:avLst/>
            </a:prstGeom>
          </p:spPr>
        </p:pic>
      </p:grpSp>
      <p:sp>
        <p:nvSpPr>
          <p:cNvPr id="26" name="Téglalap 25"/>
          <p:cNvSpPr/>
          <p:nvPr/>
        </p:nvSpPr>
        <p:spPr>
          <a:xfrm>
            <a:off x="19949905" y="11018346"/>
            <a:ext cx="9734949" cy="21236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kezeletlen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kontroll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 B: 24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órás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3 µM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Cyfluthrin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kezelés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jelentősen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gátolta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a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differenciációt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C: 3 µM Adenosine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nem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fordította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vissza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a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Cyfluthrin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kezelés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hatását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 D: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 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hatásának 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mérése Alamar blue módszerrel. 3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µM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Cyfluthrin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(C) több mint 50%-al megnövelte a sejtek metabolizmusának sebességét. A többi koncentrációban a kezelés nem volt hatékony. 3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µM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Adenosine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(A) nem változtatta meg szignifikánsan a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Cyfluthrin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kezelés hatását</a:t>
            </a:r>
            <a:endParaRPr lang="nl-NL" sz="2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églalap 26"/>
          <p:cNvSpPr/>
          <p:nvPr/>
        </p:nvSpPr>
        <p:spPr>
          <a:xfrm>
            <a:off x="19929858" y="13382313"/>
            <a:ext cx="9739453" cy="667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hu-HU" sz="3200" b="1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Megv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hu-HU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tatás</a:t>
            </a:r>
            <a:endParaRPr lang="en-US" sz="3200" b="1" dirty="0" smtClean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nl-NL" sz="2400" b="1" dirty="0" smtClean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 differenciált C2C12 izomrostok érzékenysége az oxidatív stresszre hasonlónak bizonyult, mint a differenciálatlan C2C12 sejteké. A hidrogén- peroxid kezelés 1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mM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koncentráció felett, mely előfordulhat fiziológiás körülmények között is, toxikus a vázizomrostokra.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Adenosine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kezelés hatástalannak bizonyult, aminek a legvalószínűbb magyarázata, hogy a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differenciáció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folyamata során megváltozott az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Adenosine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receptorok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expressziója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 Ennek az eldöntése további vizsgálatokat igényel. A mi adataink is azt a véleményt erősítik, hogy oxidatív stressz jelentős szerepet játszhat az izomsorvadásban. </a:t>
            </a:r>
            <a:endParaRPr lang="nl-NL" sz="2200" dirty="0" smtClean="0"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Cyfluthrin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komplex módon hat a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vázizomsejtekre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toxikus koncentráció határán jelentősen megnöveli a sejtek metabolikus sebességét. Hogy ez összefügghet-e a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Cyfluthrin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oxidatív stresszt indukáló hatásával vagy teljesen más mechanizmuson keresztül valósul meg, további vizsgálatokat igényel.</a:t>
            </a:r>
            <a:endParaRPr lang="nl-NL" sz="2200" dirty="0" smtClean="0"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 hidrogén- peroxid oxidatív stressz modell egy vázizom sejtvonallal kombinálva sikeresen használható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vázizomsejtek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oxidatív stressz toleranciájának a vizsgálatára és olyan vegyületek tesztelésére, melyek visszafordíthatják ezt a folyamatot. </a:t>
            </a:r>
            <a:endParaRPr lang="nl-NL" sz="2200" dirty="0" smtClean="0"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48310">
              <a:lnSpc>
                <a:spcPct val="115000"/>
              </a:lnSpc>
              <a:spcAft>
                <a:spcPts val="0"/>
              </a:spcAft>
            </a:pPr>
            <a:endParaRPr lang="nl-NL" sz="16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6" name="Csoportba foglalás 5"/>
          <p:cNvGrpSpPr/>
          <p:nvPr/>
        </p:nvGrpSpPr>
        <p:grpSpPr>
          <a:xfrm>
            <a:off x="10346904" y="12676230"/>
            <a:ext cx="8343475" cy="5836699"/>
            <a:chOff x="16805894" y="10123245"/>
            <a:chExt cx="6071364" cy="4778086"/>
          </a:xfrm>
        </p:grpSpPr>
        <p:pic>
          <p:nvPicPr>
            <p:cNvPr id="38" name="Kép 37"/>
            <p:cNvPicPr/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5894" y="10123245"/>
              <a:ext cx="2805430" cy="2240280"/>
            </a:xfrm>
            <a:prstGeom prst="rect">
              <a:avLst/>
            </a:prstGeom>
            <a:noFill/>
          </p:spPr>
        </p:pic>
        <p:pic>
          <p:nvPicPr>
            <p:cNvPr id="39" name="Kép 38"/>
            <p:cNvPicPr/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66350" y="10123245"/>
              <a:ext cx="2805430" cy="2240280"/>
            </a:xfrm>
            <a:prstGeom prst="rect">
              <a:avLst/>
            </a:prstGeom>
            <a:noFill/>
          </p:spPr>
        </p:pic>
        <p:pic>
          <p:nvPicPr>
            <p:cNvPr id="40" name="Kép 39"/>
            <p:cNvPicPr/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40642" y="12661051"/>
              <a:ext cx="2805430" cy="2240280"/>
            </a:xfrm>
            <a:prstGeom prst="rect">
              <a:avLst/>
            </a:prstGeom>
            <a:noFill/>
          </p:spPr>
        </p:pic>
        <p:pic>
          <p:nvPicPr>
            <p:cNvPr id="41" name="Kép 40"/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76578" y="12661051"/>
              <a:ext cx="2900680" cy="2103120"/>
            </a:xfrm>
            <a:prstGeom prst="rect">
              <a:avLst/>
            </a:prstGeom>
            <a:noFill/>
          </p:spPr>
        </p:pic>
      </p:grpSp>
      <p:sp>
        <p:nvSpPr>
          <p:cNvPr id="3" name="Téglalap 2"/>
          <p:cNvSpPr/>
          <p:nvPr/>
        </p:nvSpPr>
        <p:spPr>
          <a:xfrm>
            <a:off x="9631490" y="9338683"/>
            <a:ext cx="98103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Eredmények</a:t>
            </a:r>
            <a:endParaRPr lang="en-US" sz="32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Korábbi kísérleteink leginkább arra irányultak, hogy hogyan hatnak toxinok differenciálatlan C2C12 tenyészeteken Ebben a kísérletsorozatban azt vizsgáltuk, hogy hogyan hatnak a toxinok a differenciáltatott vázizom sejtekre, vagy magára a differenciálódás folyamatára. </a:t>
            </a:r>
            <a:endParaRPr lang="nl-NL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9655967" y="7668976"/>
            <a:ext cx="9830428" cy="14465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indent="0" algn="just" defTabSz="914400"/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sejtpusztulás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quantitatív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értékeléséhez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a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tenyészetekhez 0.01 mg/ml végső koncentrációban Alamar blue festéket adtunk. A sejtekbe belépve, a </a:t>
            </a:r>
            <a:r>
              <a:rPr lang="hu-H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mitokondriumban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hu-H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hu-H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resazurin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átalakult </a:t>
            </a:r>
            <a:r>
              <a:rPr lang="hu-H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resorufinná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melynek mennyiségét egy fluoreszcens </a:t>
            </a:r>
            <a:r>
              <a:rPr lang="hu-H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platereaderrel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(530 nm </a:t>
            </a:r>
            <a:r>
              <a:rPr lang="hu-H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excitáció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 580 nm emisszió)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kvantifikáltuk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 </a:t>
            </a:r>
            <a:endParaRPr lang="hu-HU" sz="2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églalap 34"/>
          <p:cNvSpPr/>
          <p:nvPr/>
        </p:nvSpPr>
        <p:spPr>
          <a:xfrm>
            <a:off x="9655967" y="11935190"/>
            <a:ext cx="9830428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17365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solidFill>
                  <a:srgbClr val="17365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17365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Hidrogén</a:t>
            </a:r>
            <a:r>
              <a:rPr lang="en-US" sz="3200" b="1" dirty="0" smtClean="0">
                <a:solidFill>
                  <a:srgbClr val="17365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peroxid</a:t>
            </a:r>
            <a:endParaRPr lang="nl-NL" sz="3200" b="1" dirty="0"/>
          </a:p>
        </p:txBody>
      </p:sp>
      <p:sp>
        <p:nvSpPr>
          <p:cNvPr id="9" name="Téglalap 8"/>
          <p:cNvSpPr/>
          <p:nvPr/>
        </p:nvSpPr>
        <p:spPr>
          <a:xfrm>
            <a:off x="9629408" y="18841696"/>
            <a:ext cx="9780189" cy="17851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: kezeletlen kontroll. B: 24 órás 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4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hu-H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mM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hidrogén- peroxid kezelés jelentős sejtpusztulást váltott ki C: 3 </a:t>
            </a:r>
            <a:r>
              <a:rPr lang="hu-H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µM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Adenosine nem fordította vissza a H</a:t>
            </a:r>
            <a:r>
              <a:rPr lang="hu-HU" sz="2200" baseline="-30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2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O</a:t>
            </a:r>
            <a:r>
              <a:rPr lang="hu-HU" sz="2200" baseline="-30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2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kezelés hatását. D: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sejtpusztulás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mérése Alamar blue módszerrel. 2 </a:t>
            </a:r>
            <a:r>
              <a:rPr lang="hu-H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mM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H</a:t>
            </a:r>
            <a:r>
              <a:rPr lang="hu-HU" sz="2200" baseline="-30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2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O</a:t>
            </a:r>
            <a:r>
              <a:rPr lang="hu-HU" sz="2200" baseline="-30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2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(H2)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már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több 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mint 40% sejtpusztulást okozott</a:t>
            </a:r>
            <a:r>
              <a:rPr lang="hu-H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3 </a:t>
            </a:r>
            <a:r>
              <a:rPr lang="hu-H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µM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Adenosine nem változtatta meg szignifikánsan a hidrogén- peroxid kezelés hatását.</a:t>
            </a:r>
            <a:endParaRPr lang="nl-NL" sz="2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6" name="Téglalap 35"/>
          <p:cNvSpPr/>
          <p:nvPr/>
        </p:nvSpPr>
        <p:spPr>
          <a:xfrm>
            <a:off x="19949905" y="3911563"/>
            <a:ext cx="9719407" cy="5940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17365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3200" b="1" dirty="0" smtClean="0">
                <a:solidFill>
                  <a:srgbClr val="17365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US" sz="3200" b="1" dirty="0" smtClean="0">
                <a:solidFill>
                  <a:srgbClr val="17365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Cyfluthrin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154960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799</Words>
  <Application>Microsoft Office PowerPoint</Application>
  <PresentationFormat>Egyéni</PresentationFormat>
  <Paragraphs>33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 </vt:lpstr>
    </vt:vector>
  </TitlesOfParts>
  <Company>IGI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Ignácz Dániel</dc:creator>
  <cp:lastModifiedBy>pmolnar</cp:lastModifiedBy>
  <cp:revision>35</cp:revision>
  <cp:lastPrinted>2014-05-06T11:03:00Z</cp:lastPrinted>
  <dcterms:created xsi:type="dcterms:W3CDTF">2014-05-04T18:52:51Z</dcterms:created>
  <dcterms:modified xsi:type="dcterms:W3CDTF">2014-05-06T11:04:09Z</dcterms:modified>
</cp:coreProperties>
</file>