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8" r:id="rId3"/>
    <p:sldId id="353" r:id="rId4"/>
    <p:sldId id="257" r:id="rId5"/>
    <p:sldId id="275" r:id="rId6"/>
    <p:sldId id="308" r:id="rId7"/>
    <p:sldId id="310" r:id="rId8"/>
    <p:sldId id="309" r:id="rId9"/>
    <p:sldId id="312" r:id="rId10"/>
    <p:sldId id="313" r:id="rId11"/>
    <p:sldId id="349" r:id="rId12"/>
    <p:sldId id="350" r:id="rId13"/>
    <p:sldId id="351" r:id="rId14"/>
    <p:sldId id="352" r:id="rId15"/>
    <p:sldId id="323" r:id="rId16"/>
    <p:sldId id="354" r:id="rId17"/>
    <p:sldId id="355" r:id="rId18"/>
    <p:sldId id="356" r:id="rId19"/>
    <p:sldId id="357" r:id="rId20"/>
    <p:sldId id="259" r:id="rId21"/>
    <p:sldId id="297" r:id="rId22"/>
    <p:sldId id="298" r:id="rId23"/>
    <p:sldId id="358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2019. 02. 09.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2019. 02. 09.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2019. 02. 09.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2019. 02. 09.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2019. 02. 09.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2019. 02. 09.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2019. 02. 09.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2019. 02. 09.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2019. 02. 09.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2019. 02. 09.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2019. 02. 09.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pPr/>
              <a:t>2019. 02. 09.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98727996_An_Approach_to_Function_Annotation_for_Proteins_of_Unknown_Function_PUFs_in_the_Transcriptome_of_Indian_Mulberry?_sg=7LKn8q0CKYvHrGMW_hcZ5q3sak4kgpU2KeglzudYeva22IjBxGPgvO1i6v-VLlzKwyzCmZwsFcDA9n5JDNg1GtFANueXaJvl5w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/index.php?title=Biok%C3%A9miai_informatika&amp;action=edit&amp;redlink=1" TargetMode="External"/><Relationship Id="rId2" Type="http://schemas.openxmlformats.org/officeDocument/2006/relationships/hyperlink" Target="https://hu.wikipedia.org/wiki/Bioinformatik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Bioinformatika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Bevezetés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Molnár Péter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71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67950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08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8600" y="474345"/>
            <a:ext cx="861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Cancer </a:t>
            </a:r>
            <a:r>
              <a:rPr lang="en-US" sz="2000" dirty="0" err="1" smtClean="0"/>
              <a:t>epigenomics</a:t>
            </a:r>
            <a:r>
              <a:rPr lang="en-US" sz="2000" dirty="0" smtClean="0"/>
              <a:t>: DNA </a:t>
            </a:r>
            <a:r>
              <a:rPr lang="en-US" sz="2000" dirty="0" err="1" smtClean="0"/>
              <a:t>methylomes</a:t>
            </a:r>
            <a:r>
              <a:rPr lang="en-US" sz="2000" dirty="0" smtClean="0"/>
              <a:t> and </a:t>
            </a:r>
            <a:r>
              <a:rPr lang="en-US" sz="2000" dirty="0" err="1" smtClean="0"/>
              <a:t>histone</a:t>
            </a:r>
            <a:r>
              <a:rPr lang="en-US" sz="2000" dirty="0" smtClean="0"/>
              <a:t>-modification maps </a:t>
            </a:r>
            <a:r>
              <a:rPr lang="en-US" sz="2000" dirty="0" err="1" smtClean="0"/>
              <a:t>Manel</a:t>
            </a:r>
            <a:r>
              <a:rPr lang="en-US" sz="2000" dirty="0" smtClean="0"/>
              <a:t> </a:t>
            </a:r>
            <a:r>
              <a:rPr lang="en-US" sz="2000" dirty="0" err="1" smtClean="0"/>
              <a:t>Esteller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Abstract | An altered pattern of epigenetic </a:t>
            </a:r>
            <a:r>
              <a:rPr lang="en-US" sz="2000" dirty="0" err="1" smtClean="0"/>
              <a:t>modificationsis</a:t>
            </a:r>
            <a:r>
              <a:rPr lang="en-US" sz="2000" dirty="0" smtClean="0"/>
              <a:t> central to many common human diseases, including cancer. Many studies have explored the mosaic patterns of DNA </a:t>
            </a:r>
            <a:r>
              <a:rPr lang="en-US" sz="2000" dirty="0" err="1" smtClean="0"/>
              <a:t>methylation</a:t>
            </a:r>
            <a:r>
              <a:rPr lang="en-US" sz="2000" dirty="0" smtClean="0"/>
              <a:t> and </a:t>
            </a:r>
            <a:r>
              <a:rPr lang="en-US" sz="2000" dirty="0" err="1" smtClean="0"/>
              <a:t>histone</a:t>
            </a:r>
            <a:r>
              <a:rPr lang="en-US" sz="2000" dirty="0" smtClean="0"/>
              <a:t> modification in cancer cells on a gene-by-gene basis; among their results has been the seminal finding of transcriptional silencing of </a:t>
            </a:r>
            <a:r>
              <a:rPr lang="en-US" sz="2000" dirty="0" err="1" smtClean="0"/>
              <a:t>tumour</a:t>
            </a:r>
            <a:r>
              <a:rPr lang="en-US" sz="2000" dirty="0" smtClean="0"/>
              <a:t>-suppressor genes by </a:t>
            </a:r>
            <a:r>
              <a:rPr lang="en-US" sz="2000" dirty="0" err="1" smtClean="0"/>
              <a:t>CpG</a:t>
            </a:r>
            <a:r>
              <a:rPr lang="en-US" sz="2000" dirty="0" smtClean="0"/>
              <a:t>-island-promoter </a:t>
            </a:r>
            <a:r>
              <a:rPr lang="en-US" sz="2000" dirty="0" err="1" smtClean="0"/>
              <a:t>hypermethylation</a:t>
            </a:r>
            <a:r>
              <a:rPr lang="en-US" sz="2000" dirty="0" smtClean="0"/>
              <a:t>. However, recent technological advances are now allowing cancer </a:t>
            </a:r>
            <a:r>
              <a:rPr lang="en-US" sz="2000" dirty="0" err="1" smtClean="0"/>
              <a:t>epigeneticsto</a:t>
            </a:r>
            <a:r>
              <a:rPr lang="en-US" sz="2000" dirty="0" smtClean="0"/>
              <a:t> be studied genome-wide — an approach that has already begun to provide both biological insight and new avenues for translational research. It is time to ‘upgrade’ cancer </a:t>
            </a:r>
            <a:r>
              <a:rPr lang="en-US" sz="2000" dirty="0" err="1" smtClean="0"/>
              <a:t>epigenetics</a:t>
            </a:r>
            <a:r>
              <a:rPr lang="en-US" sz="2000" dirty="0" smtClean="0"/>
              <a:t> research and put together an ambitious plan to tackle the many unanswered questions in this field using </a:t>
            </a:r>
            <a:r>
              <a:rPr lang="en-US" sz="2000" dirty="0" err="1" smtClean="0"/>
              <a:t>epigenomics</a:t>
            </a:r>
            <a:r>
              <a:rPr lang="en-US" sz="2000" dirty="0" smtClean="0"/>
              <a:t> approaches. </a:t>
            </a:r>
          </a:p>
          <a:p>
            <a:r>
              <a:rPr lang="en-US" sz="2000" dirty="0" smtClean="0"/>
              <a:t>NATURE REVIEWS | GENETICS VOLUME 8 | APRIL 2007 | 287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290148" cy="67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" y="0"/>
            <a:ext cx="902512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082" y="0"/>
            <a:ext cx="65547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06" y="0"/>
            <a:ext cx="6023406" cy="679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églalap 3"/>
          <p:cNvSpPr/>
          <p:nvPr/>
        </p:nvSpPr>
        <p:spPr>
          <a:xfrm>
            <a:off x="6019800" y="304800"/>
            <a:ext cx="3124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Gene expression patterns in human embryonic stem cells and human </a:t>
            </a:r>
            <a:r>
              <a:rPr lang="en-US" dirty="0" err="1" smtClean="0"/>
              <a:t>pluripotent</a:t>
            </a:r>
            <a:r>
              <a:rPr lang="en-US" dirty="0" smtClean="0"/>
              <a:t> germ cell tumors Jamie M. </a:t>
            </a:r>
            <a:r>
              <a:rPr lang="en-US" dirty="0" err="1" smtClean="0"/>
              <a:t>Sperger</a:t>
            </a:r>
            <a:r>
              <a:rPr lang="en-US" dirty="0" smtClean="0"/>
              <a:t>*†, </a:t>
            </a:r>
            <a:r>
              <a:rPr lang="en-US" dirty="0" err="1" smtClean="0"/>
              <a:t>Xin</a:t>
            </a:r>
            <a:r>
              <a:rPr lang="en-US" dirty="0" smtClean="0"/>
              <a:t> Chen†‡, Jonathan S. Draper§, Jessica E. </a:t>
            </a:r>
            <a:r>
              <a:rPr lang="en-US" dirty="0" err="1" smtClean="0"/>
              <a:t>Antosiewicz</a:t>
            </a:r>
            <a:r>
              <a:rPr lang="en-US" dirty="0" smtClean="0"/>
              <a:t>*, Chris H. Chon¶, </a:t>
            </a:r>
            <a:r>
              <a:rPr lang="en-US" dirty="0" err="1" smtClean="0"/>
              <a:t>Sunita</a:t>
            </a:r>
            <a:r>
              <a:rPr lang="en-US" dirty="0" smtClean="0"/>
              <a:t> B. Jones¶, James D. Brooks¶, Peter W. Andrews§, Patrick O. Brown‡ **, and James A. Thomson*, **††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6096000" y="3810000"/>
            <a:ext cx="2864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PNAS November 11, 2003 vol. 100 no. 23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08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s://ars.els-cdn.com/content/image/1-s2.0-S1934590909002926-g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0" y="0"/>
            <a:ext cx="5571593" cy="66294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5562600" y="609600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Induced </a:t>
            </a:r>
            <a:r>
              <a:rPr lang="en-US" dirty="0" err="1" smtClean="0"/>
              <a:t>Pluripotent</a:t>
            </a:r>
            <a:r>
              <a:rPr lang="en-US" dirty="0" smtClean="0"/>
              <a:t> Stem Cells and Embryonic Stem Cells Are Distinguished by Gene Expression Signatures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0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églalap 2"/>
          <p:cNvSpPr/>
          <p:nvPr/>
        </p:nvSpPr>
        <p:spPr>
          <a:xfrm>
            <a:off x="6553200" y="4876800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The human disease network </a:t>
            </a:r>
            <a:r>
              <a:rPr lang="en-US" sz="1600" dirty="0" err="1" smtClean="0"/>
              <a:t>Kwang</a:t>
            </a:r>
            <a:r>
              <a:rPr lang="en-US" sz="1600" dirty="0" smtClean="0"/>
              <a:t>-Il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Image result for phylogenetic analysis sequ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096250" cy="4152901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057400" y="5105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 smtClean="0">
                <a:hlinkClick r:id="rId3"/>
              </a:rPr>
              <a:t>An Approach to Function Annotation for Proteins of Unknown Function (PUFs) in the </a:t>
            </a:r>
            <a:r>
              <a:rPr lang="en-US" b="1" u="sng" dirty="0" err="1" smtClean="0">
                <a:hlinkClick r:id="rId3"/>
              </a:rPr>
              <a:t>Transcriptome</a:t>
            </a:r>
            <a:r>
              <a:rPr lang="en-US" b="1" u="sng" dirty="0" smtClean="0">
                <a:hlinkClick r:id="rId3"/>
              </a:rPr>
              <a:t> of Indian Mulberry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news.stanford.edu/news/2008/february27/gifs/maplegend_600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5715000" cy="36576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1600200" y="4572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Human family tree drawn by gene sequencing effort</a:t>
            </a:r>
          </a:p>
          <a:p>
            <a:r>
              <a:rPr lang="en-US" cap="all" dirty="0" smtClean="0"/>
              <a:t>BY AMY ADAMS</a:t>
            </a:r>
            <a:endParaRPr lang="en-US" cap="al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0"/>
            <a:ext cx="8686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Definíció</a:t>
            </a:r>
            <a:r>
              <a:rPr lang="en-US" dirty="0" smtClean="0"/>
              <a:t>, </a:t>
            </a:r>
            <a:r>
              <a:rPr lang="en-US" dirty="0" err="1" smtClean="0"/>
              <a:t>történet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https://hu.wikipedia.org/wiki/Bioinformatika</a:t>
            </a:r>
            <a:endParaRPr lang="en-US" dirty="0" smtClean="0"/>
          </a:p>
          <a:p>
            <a:pPr algn="just"/>
            <a:r>
              <a:rPr lang="en-US" sz="2000" dirty="0" smtClean="0"/>
              <a:t>A </a:t>
            </a:r>
            <a:r>
              <a:rPr lang="en-US" sz="2000" dirty="0" err="1" smtClean="0"/>
              <a:t>szűken</a:t>
            </a:r>
            <a:r>
              <a:rPr lang="en-US" sz="2000" dirty="0" smtClean="0"/>
              <a:t> </a:t>
            </a:r>
            <a:r>
              <a:rPr lang="en-US" sz="2000" dirty="0" err="1" smtClean="0"/>
              <a:t>vett</a:t>
            </a:r>
            <a:r>
              <a:rPr lang="en-US" sz="2000" dirty="0" smtClean="0"/>
              <a:t> </a:t>
            </a:r>
            <a:r>
              <a:rPr lang="en-US" sz="2000" dirty="0" err="1" smtClean="0"/>
              <a:t>bioinformatika</a:t>
            </a:r>
            <a:r>
              <a:rPr lang="en-US" sz="2000" dirty="0" smtClean="0"/>
              <a:t> a </a:t>
            </a:r>
            <a:r>
              <a:rPr lang="en-US" sz="2000" i="1" dirty="0" err="1" smtClean="0"/>
              <a:t>genomikai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informatika</a:t>
            </a:r>
            <a:r>
              <a:rPr lang="en-US" sz="2000" dirty="0" smtClean="0"/>
              <a:t>, a </a:t>
            </a:r>
            <a:r>
              <a:rPr lang="en-US" sz="2000" i="1" dirty="0" err="1" smtClean="0"/>
              <a:t>proteomikai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informatika</a:t>
            </a:r>
            <a:r>
              <a:rPr lang="en-US" sz="2000" dirty="0" smtClean="0"/>
              <a:t>, </a:t>
            </a:r>
            <a:r>
              <a:rPr lang="en-US" sz="2000" dirty="0" err="1" smtClean="0"/>
              <a:t>és</a:t>
            </a:r>
            <a:r>
              <a:rPr lang="en-US" sz="2000" dirty="0" smtClean="0"/>
              <a:t> a </a:t>
            </a:r>
            <a:r>
              <a:rPr lang="en-US" sz="2000" i="1" dirty="0" err="1" smtClean="0"/>
              <a:t>rendszer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biológiai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informatika</a:t>
            </a:r>
            <a:r>
              <a:rPr lang="en-US" sz="2000" dirty="0" smtClean="0"/>
              <a:t>. A </a:t>
            </a:r>
            <a:r>
              <a:rPr lang="en-US" sz="2000" dirty="0" err="1" smtClean="0">
                <a:hlinkClick r:id="rId3"/>
              </a:rPr>
              <a:t>biokémiai</a:t>
            </a:r>
            <a:r>
              <a:rPr lang="en-US" sz="2000" dirty="0" smtClean="0">
                <a:hlinkClick r:id="rId3"/>
              </a:rPr>
              <a:t> </a:t>
            </a:r>
            <a:r>
              <a:rPr lang="en-US" sz="2000" dirty="0" err="1" smtClean="0">
                <a:hlinkClick r:id="rId3"/>
              </a:rPr>
              <a:t>informatika</a:t>
            </a:r>
            <a:r>
              <a:rPr lang="en-US" sz="2000" dirty="0" smtClean="0"/>
              <a:t> </a:t>
            </a:r>
            <a:r>
              <a:rPr lang="en-US" sz="2000" dirty="0" err="1" smtClean="0"/>
              <a:t>számítógépes</a:t>
            </a:r>
            <a:r>
              <a:rPr lang="en-US" sz="2000" dirty="0" smtClean="0"/>
              <a:t> </a:t>
            </a:r>
            <a:r>
              <a:rPr lang="en-US" sz="2000" dirty="0" err="1" smtClean="0"/>
              <a:t>és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informatikai</a:t>
            </a:r>
            <a:r>
              <a:rPr lang="en-US" sz="2000" dirty="0" smtClean="0"/>
              <a:t> </a:t>
            </a:r>
            <a:r>
              <a:rPr lang="en-US" sz="2000" dirty="0" err="1" smtClean="0"/>
              <a:t>megoldások</a:t>
            </a:r>
            <a:r>
              <a:rPr lang="en-US" sz="2000" dirty="0" smtClean="0"/>
              <a:t> </a:t>
            </a:r>
            <a:r>
              <a:rPr lang="en-US" sz="2000" dirty="0" err="1" smtClean="0"/>
              <a:t>alkalmazása</a:t>
            </a:r>
            <a:r>
              <a:rPr lang="en-US" sz="2000" dirty="0" smtClean="0"/>
              <a:t> </a:t>
            </a:r>
            <a:r>
              <a:rPr lang="en-US" sz="2000" dirty="0" err="1" smtClean="0"/>
              <a:t>biokémiai</a:t>
            </a:r>
            <a:r>
              <a:rPr lang="en-US" sz="2000" dirty="0" smtClean="0"/>
              <a:t> </a:t>
            </a:r>
            <a:r>
              <a:rPr lang="en-US" sz="2000" dirty="0" err="1" smtClean="0"/>
              <a:t>problémák</a:t>
            </a:r>
            <a:r>
              <a:rPr lang="en-US" sz="2000" dirty="0" smtClean="0"/>
              <a:t> </a:t>
            </a:r>
            <a:r>
              <a:rPr lang="en-US" sz="2000" dirty="0" err="1" smtClean="0"/>
              <a:t>megoldására</a:t>
            </a:r>
            <a:r>
              <a:rPr lang="en-US" sz="2000" dirty="0" smtClean="0"/>
              <a:t>. Ezek </a:t>
            </a:r>
            <a:r>
              <a:rPr lang="en-US" sz="2000" dirty="0" err="1" smtClean="0"/>
              <a:t>az</a:t>
            </a:r>
            <a:r>
              <a:rPr lang="en-US" sz="2000" dirty="0" smtClean="0"/>
              <a:t> </a:t>
            </a:r>
            <a:r>
              <a:rPr lang="en-US" sz="2000" i="1" dirty="0" smtClean="0"/>
              <a:t>in </a:t>
            </a:r>
            <a:r>
              <a:rPr lang="en-US" sz="2000" i="1" dirty="0" err="1" smtClean="0"/>
              <a:t>silico</a:t>
            </a:r>
            <a:r>
              <a:rPr lang="en-US" sz="2000" dirty="0" smtClean="0"/>
              <a:t> </a:t>
            </a:r>
            <a:r>
              <a:rPr lang="en-US" sz="2000" dirty="0" err="1" smtClean="0"/>
              <a:t>módszerek</a:t>
            </a:r>
            <a:r>
              <a:rPr lang="en-US" sz="2000" dirty="0" smtClean="0"/>
              <a:t> a </a:t>
            </a:r>
            <a:r>
              <a:rPr lang="en-US" sz="2000" i="1" dirty="0" err="1" smtClean="0"/>
              <a:t>gyógyszerkutatásban</a:t>
            </a:r>
            <a:r>
              <a:rPr lang="en-US" sz="2000" dirty="0" err="1" smtClean="0"/>
              <a:t>és</a:t>
            </a:r>
            <a:r>
              <a:rPr lang="en-US" sz="2000" dirty="0" smtClean="0"/>
              <a:t> a </a:t>
            </a:r>
            <a:r>
              <a:rPr lang="en-US" sz="2000" dirty="0" err="1" smtClean="0"/>
              <a:t>biológiai</a:t>
            </a:r>
            <a:r>
              <a:rPr lang="en-US" sz="2000" dirty="0" smtClean="0"/>
              <a:t> </a:t>
            </a:r>
            <a:r>
              <a:rPr lang="en-US" sz="2000" dirty="0" err="1" smtClean="0"/>
              <a:t>hatóanyagok</a:t>
            </a:r>
            <a:r>
              <a:rPr lang="en-US" sz="2000" dirty="0" smtClean="0"/>
              <a:t> </a:t>
            </a:r>
            <a:r>
              <a:rPr lang="en-US" sz="2000" dirty="0" err="1" smtClean="0"/>
              <a:t>kutatásában</a:t>
            </a:r>
            <a:r>
              <a:rPr lang="en-US" sz="2000" dirty="0" smtClean="0"/>
              <a:t> </a:t>
            </a:r>
            <a:r>
              <a:rPr lang="en-US" sz="2000" dirty="0" err="1" smtClean="0"/>
              <a:t>használatosak</a:t>
            </a:r>
            <a:r>
              <a:rPr lang="en-US" sz="2000" dirty="0" smtClean="0"/>
              <a:t>. </a:t>
            </a:r>
            <a:r>
              <a:rPr lang="en-US" sz="2000" dirty="0" err="1" smtClean="0"/>
              <a:t>Ilyenek</a:t>
            </a:r>
            <a:r>
              <a:rPr lang="en-US" sz="2000" dirty="0" smtClean="0"/>
              <a:t> </a:t>
            </a:r>
            <a:r>
              <a:rPr lang="en-US" sz="2000" dirty="0" err="1" smtClean="0"/>
              <a:t>az</a:t>
            </a:r>
            <a:r>
              <a:rPr lang="en-US" sz="2000" dirty="0" smtClean="0"/>
              <a:t> „in </a:t>
            </a:r>
            <a:r>
              <a:rPr lang="en-US" sz="2000" dirty="0" err="1" smtClean="0"/>
              <a:t>silico</a:t>
            </a:r>
            <a:r>
              <a:rPr lang="en-US" sz="2000" dirty="0" smtClean="0"/>
              <a:t> screening” </a:t>
            </a:r>
            <a:r>
              <a:rPr lang="en-US" sz="2000" dirty="0" err="1" smtClean="0"/>
              <a:t>és</a:t>
            </a:r>
            <a:r>
              <a:rPr lang="en-US" sz="2000" dirty="0" smtClean="0"/>
              <a:t> a „drug design”. </a:t>
            </a:r>
            <a:r>
              <a:rPr lang="en-US" sz="2000" dirty="0" err="1" smtClean="0"/>
              <a:t>Azok</a:t>
            </a:r>
            <a:r>
              <a:rPr lang="en-US" sz="2000" dirty="0" smtClean="0"/>
              <a:t>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informatikai</a:t>
            </a:r>
            <a:r>
              <a:rPr lang="en-US" sz="2000" dirty="0" smtClean="0"/>
              <a:t> </a:t>
            </a:r>
            <a:r>
              <a:rPr lang="en-US" sz="2000" dirty="0" err="1" smtClean="0"/>
              <a:t>alkalmazások</a:t>
            </a:r>
            <a:r>
              <a:rPr lang="en-US" sz="2000" dirty="0" smtClean="0"/>
              <a:t>, </a:t>
            </a:r>
            <a:r>
              <a:rPr lang="en-US" sz="2000" dirty="0" err="1" smtClean="0"/>
              <a:t>amelyek</a:t>
            </a:r>
            <a:r>
              <a:rPr lang="en-US" sz="2000" dirty="0" smtClean="0"/>
              <a:t> </a:t>
            </a:r>
            <a:r>
              <a:rPr lang="en-US" sz="2000" dirty="0" err="1" smtClean="0"/>
              <a:t>egy</a:t>
            </a:r>
            <a:r>
              <a:rPr lang="en-US" sz="2000" dirty="0" smtClean="0"/>
              <a:t> </a:t>
            </a:r>
            <a:r>
              <a:rPr lang="en-US" sz="2000" dirty="0" err="1" smtClean="0"/>
              <a:t>adott</a:t>
            </a:r>
            <a:r>
              <a:rPr lang="en-US" sz="2000" dirty="0" smtClean="0"/>
              <a:t> </a:t>
            </a:r>
            <a:r>
              <a:rPr lang="en-US" sz="2000" dirty="0" err="1" smtClean="0"/>
              <a:t>biológiai</a:t>
            </a:r>
            <a:r>
              <a:rPr lang="en-US" sz="2000" dirty="0" smtClean="0"/>
              <a:t> </a:t>
            </a:r>
            <a:r>
              <a:rPr lang="en-US" sz="2000" dirty="0" err="1" smtClean="0"/>
              <a:t>kísérlet</a:t>
            </a:r>
            <a:r>
              <a:rPr lang="en-US" sz="2000" dirty="0" smtClean="0"/>
              <a:t> </a:t>
            </a:r>
            <a:r>
              <a:rPr lang="en-US" sz="2000" dirty="0" err="1" smtClean="0"/>
              <a:t>vagy</a:t>
            </a:r>
            <a:r>
              <a:rPr lang="en-US" sz="2000" dirty="0" smtClean="0"/>
              <a:t> </a:t>
            </a:r>
            <a:r>
              <a:rPr lang="en-US" sz="2000" dirty="0" err="1" smtClean="0"/>
              <a:t>eszköz</a:t>
            </a:r>
            <a:r>
              <a:rPr lang="en-US" sz="2000" dirty="0" smtClean="0"/>
              <a:t> </a:t>
            </a:r>
            <a:r>
              <a:rPr lang="en-US" sz="2000" dirty="0" err="1" smtClean="0"/>
              <a:t>használatával</a:t>
            </a:r>
            <a:r>
              <a:rPr lang="en-US" sz="2000" dirty="0" smtClean="0"/>
              <a:t> </a:t>
            </a:r>
            <a:r>
              <a:rPr lang="en-US" sz="2000" dirty="0" err="1" smtClean="0"/>
              <a:t>kapcsolatos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informatikai</a:t>
            </a:r>
            <a:r>
              <a:rPr lang="en-US" sz="2000" dirty="0" smtClean="0"/>
              <a:t> </a:t>
            </a:r>
            <a:r>
              <a:rPr lang="en-US" sz="2000" dirty="0" err="1" smtClean="0"/>
              <a:t>megoldásokat</a:t>
            </a:r>
            <a:r>
              <a:rPr lang="en-US" sz="2000" dirty="0" smtClean="0"/>
              <a:t> </a:t>
            </a:r>
            <a:r>
              <a:rPr lang="en-US" sz="2000" dirty="0" err="1" smtClean="0"/>
              <a:t>használják</a:t>
            </a:r>
            <a:r>
              <a:rPr lang="en-US" sz="2000" dirty="0" smtClean="0"/>
              <a:t> </a:t>
            </a:r>
            <a:r>
              <a:rPr lang="en-US" sz="2000" dirty="0" err="1" smtClean="0"/>
              <a:t>és</a:t>
            </a:r>
            <a:r>
              <a:rPr lang="en-US" sz="2000" dirty="0" smtClean="0"/>
              <a:t> </a:t>
            </a:r>
            <a:r>
              <a:rPr lang="en-US" sz="2000" dirty="0" err="1" smtClean="0"/>
              <a:t>nem</a:t>
            </a:r>
            <a:r>
              <a:rPr lang="en-US" sz="2000" dirty="0" smtClean="0"/>
              <a:t> </a:t>
            </a:r>
            <a:r>
              <a:rPr lang="en-US" sz="2000" dirty="0" err="1" smtClean="0"/>
              <a:t>sorolhatók</a:t>
            </a:r>
            <a:r>
              <a:rPr lang="en-US" sz="2000" dirty="0" smtClean="0"/>
              <a:t> be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előző</a:t>
            </a:r>
            <a:r>
              <a:rPr lang="en-US" sz="2000" dirty="0" smtClean="0"/>
              <a:t> </a:t>
            </a:r>
            <a:r>
              <a:rPr lang="en-US" sz="2000" dirty="0" err="1" smtClean="0"/>
              <a:t>kettő</a:t>
            </a:r>
            <a:r>
              <a:rPr lang="en-US" sz="2000" dirty="0" smtClean="0"/>
              <a:t> </a:t>
            </a:r>
            <a:r>
              <a:rPr lang="en-US" sz="2000" dirty="0" err="1" smtClean="0"/>
              <a:t>kategóriába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1242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2743200"/>
            <a:ext cx="3487119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"/>
            <a:ext cx="62217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3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933"/>
            <a:ext cx="9073006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42700"/>
            <a:ext cx="4896544" cy="23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968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fferent interaction and pathway datab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41" y="1628800"/>
            <a:ext cx="9100873" cy="37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02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52025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Miért</a:t>
            </a:r>
            <a:r>
              <a:rPr lang="en-US" dirty="0" smtClean="0"/>
              <a:t> van </a:t>
            </a:r>
            <a:r>
              <a:rPr lang="en-US" dirty="0" err="1" smtClean="0"/>
              <a:t>szükség</a:t>
            </a:r>
            <a:r>
              <a:rPr lang="en-US" dirty="0" smtClean="0"/>
              <a:t> </a:t>
            </a:r>
            <a:r>
              <a:rPr lang="en-US" dirty="0" err="1" smtClean="0"/>
              <a:t>Bioinformatikára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High-</a:t>
            </a:r>
            <a:r>
              <a:rPr lang="en-US" dirty="0" err="1" smtClean="0"/>
              <a:t>troughput</a:t>
            </a:r>
            <a:r>
              <a:rPr lang="en-US" dirty="0" smtClean="0"/>
              <a:t> / </a:t>
            </a:r>
            <a:r>
              <a:rPr lang="en-US" dirty="0" err="1" smtClean="0"/>
              <a:t>párhuzamos</a:t>
            </a:r>
            <a:r>
              <a:rPr lang="en-US" dirty="0" smtClean="0"/>
              <a:t> </a:t>
            </a:r>
            <a:r>
              <a:rPr lang="en-US" dirty="0" err="1" smtClean="0"/>
              <a:t>módszerek</a:t>
            </a:r>
            <a:endParaRPr lang="en-US" dirty="0" smtClean="0"/>
          </a:p>
          <a:p>
            <a:r>
              <a:rPr lang="en-US" dirty="0" err="1" smtClean="0"/>
              <a:t>Óriási</a:t>
            </a:r>
            <a:r>
              <a:rPr lang="en-US" dirty="0" smtClean="0"/>
              <a:t> </a:t>
            </a:r>
            <a:r>
              <a:rPr lang="en-US" dirty="0" err="1" smtClean="0"/>
              <a:t>mennyiségű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r>
              <a:rPr lang="en-US" dirty="0" smtClean="0"/>
              <a:t> </a:t>
            </a:r>
            <a:r>
              <a:rPr lang="en-US" dirty="0" err="1" smtClean="0"/>
              <a:t>generálódik</a:t>
            </a:r>
            <a:r>
              <a:rPr lang="en-US" dirty="0" smtClean="0"/>
              <a:t>, </a:t>
            </a:r>
            <a:r>
              <a:rPr lang="en-US" dirty="0" err="1" smtClean="0"/>
              <a:t>melyet</a:t>
            </a:r>
            <a:r>
              <a:rPr lang="en-US" dirty="0" smtClean="0"/>
              <a:t> </a:t>
            </a:r>
            <a:r>
              <a:rPr lang="en-US" dirty="0" err="1" smtClean="0"/>
              <a:t>kezelni</a:t>
            </a:r>
            <a:r>
              <a:rPr lang="en-US" dirty="0" smtClean="0"/>
              <a:t> / </a:t>
            </a:r>
            <a:r>
              <a:rPr lang="en-US" dirty="0" err="1" smtClean="0"/>
              <a:t>értelmezni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endParaRPr lang="en-US" dirty="0" smtClean="0"/>
          </a:p>
          <a:p>
            <a:r>
              <a:rPr lang="en-US" dirty="0" err="1" smtClean="0"/>
              <a:t>Óriási</a:t>
            </a:r>
            <a:r>
              <a:rPr lang="en-US" dirty="0" smtClean="0"/>
              <a:t> </a:t>
            </a:r>
            <a:r>
              <a:rPr lang="en-US" dirty="0" err="1" smtClean="0"/>
              <a:t>méretű</a:t>
            </a:r>
            <a:r>
              <a:rPr lang="en-US" dirty="0" smtClean="0"/>
              <a:t> </a:t>
            </a:r>
            <a:r>
              <a:rPr lang="en-US" dirty="0" err="1" smtClean="0"/>
              <a:t>adatbázisok</a:t>
            </a:r>
            <a:r>
              <a:rPr lang="en-US" dirty="0" smtClean="0"/>
              <a:t> </a:t>
            </a:r>
            <a:r>
              <a:rPr lang="en-US" dirty="0" err="1" smtClean="0"/>
              <a:t>jöttek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endParaRPr lang="en-US" dirty="0" smtClean="0"/>
          </a:p>
          <a:p>
            <a:r>
              <a:rPr lang="en-US" dirty="0" err="1" smtClean="0"/>
              <a:t>Adatbányászat</a:t>
            </a:r>
            <a:r>
              <a:rPr lang="en-US" dirty="0" smtClean="0"/>
              <a:t> </a:t>
            </a:r>
            <a:r>
              <a:rPr lang="en-US" dirty="0" err="1" smtClean="0"/>
              <a:t>előre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látható</a:t>
            </a:r>
            <a:r>
              <a:rPr lang="en-US" dirty="0" smtClean="0"/>
              <a:t> </a:t>
            </a:r>
            <a:r>
              <a:rPr lang="en-US" dirty="0" err="1" smtClean="0"/>
              <a:t>eredményeket</a:t>
            </a:r>
            <a:r>
              <a:rPr lang="en-US" dirty="0" smtClean="0"/>
              <a:t> / </a:t>
            </a:r>
            <a:r>
              <a:rPr lang="en-US" dirty="0" err="1" smtClean="0"/>
              <a:t>összefüggéseket</a:t>
            </a:r>
            <a:r>
              <a:rPr lang="en-US" dirty="0" smtClean="0"/>
              <a:t> </a:t>
            </a:r>
            <a:r>
              <a:rPr lang="en-US" dirty="0" err="1" smtClean="0"/>
              <a:t>hozhat</a:t>
            </a:r>
            <a:endParaRPr lang="en-US" dirty="0" smtClean="0"/>
          </a:p>
          <a:p>
            <a:r>
              <a:rPr lang="en-US" dirty="0" err="1" smtClean="0"/>
              <a:t>Részadatok</a:t>
            </a:r>
            <a:r>
              <a:rPr lang="en-US" dirty="0" smtClean="0"/>
              <a:t> </a:t>
            </a:r>
            <a:r>
              <a:rPr lang="en-US" dirty="0" err="1" smtClean="0"/>
              <a:t>integrálása</a:t>
            </a:r>
            <a:r>
              <a:rPr lang="en-US" dirty="0" smtClean="0"/>
              <a:t>, </a:t>
            </a:r>
            <a:r>
              <a:rPr lang="en-US" dirty="0" err="1" smtClean="0"/>
              <a:t>modellezése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39" y="563455"/>
            <a:ext cx="6024562" cy="601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084168" y="6386442"/>
            <a:ext cx="285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Theory for Biologists</a:t>
            </a:r>
            <a:endParaRPr lang="en-US" dirty="0"/>
          </a:p>
        </p:txBody>
      </p:sp>
      <p:sp>
        <p:nvSpPr>
          <p:cNvPr id="3" name="Téglalap 2"/>
          <p:cNvSpPr/>
          <p:nvPr/>
        </p:nvSpPr>
        <p:spPr>
          <a:xfrm>
            <a:off x="320355" y="6427315"/>
            <a:ext cx="5742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http://sys-bio.org/control-theory-for-biologists/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086600" y="304800"/>
            <a:ext cx="1787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Ismétlés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0874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187759" cy="683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187759" y="1196752"/>
            <a:ext cx="1956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Protein </a:t>
            </a:r>
            <a:r>
              <a:rPr lang="en-US" dirty="0" err="1" smtClean="0"/>
              <a:t>degrad</a:t>
            </a:r>
            <a:r>
              <a:rPr lang="hu-HU" dirty="0" err="1" smtClean="0"/>
              <a:t>áció</a:t>
            </a:r>
            <a:endParaRPr lang="hu-HU" dirty="0" smtClean="0"/>
          </a:p>
          <a:p>
            <a:r>
              <a:rPr lang="hu-HU" dirty="0" smtClean="0"/>
              <a:t>Protein </a:t>
            </a:r>
            <a:r>
              <a:rPr lang="hu-HU" dirty="0" err="1" smtClean="0"/>
              <a:t>folding</a:t>
            </a:r>
            <a:endParaRPr lang="hu-HU" dirty="0" smtClean="0"/>
          </a:p>
          <a:p>
            <a:r>
              <a:rPr lang="hu-HU" dirty="0" smtClean="0"/>
              <a:t>Protein transzport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94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93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19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12.12. Ã¡bra.miRNS Ã©s siRNS mÅ±kÃ¶dÃ©si Ãºtvonalai, RNS interferencia indukÃ¡lÃ¡sÃ¡nak lehetÅsÃ©ge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00800" cy="3368842"/>
          </a:xfrm>
          <a:prstGeom prst="rect">
            <a:avLst/>
          </a:prstGeom>
          <a:noFill/>
        </p:spPr>
      </p:pic>
      <p:pic>
        <p:nvPicPr>
          <p:cNvPr id="86020" name="Picture 4" descr="12.16. Ã¡bra. Az shRNS termelÅ plazmid gÃ©ncsendesÃ­tÅ akciÃ³jÃ¡nak mechanizmu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585409"/>
            <a:ext cx="6477000" cy="3272591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152400" y="3962400"/>
            <a:ext cx="2831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Beavatkozás</a:t>
            </a:r>
            <a:r>
              <a:rPr lang="en-US" dirty="0" smtClean="0"/>
              <a:t>, </a:t>
            </a:r>
            <a:r>
              <a:rPr lang="en-US" dirty="0" err="1" smtClean="0"/>
              <a:t>gyógyítás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Génexpresszió</a:t>
            </a:r>
            <a:r>
              <a:rPr lang="en-US" dirty="0" smtClean="0"/>
              <a:t> </a:t>
            </a:r>
            <a:r>
              <a:rPr lang="en-US" dirty="0" err="1" smtClean="0"/>
              <a:t>szabályozása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71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1089"/>
            <a:ext cx="8892480" cy="419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336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0" cy="733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287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2810</TotalTime>
  <Words>333</Words>
  <Application>Microsoft Office PowerPoint</Application>
  <PresentationFormat>Diavetítés a képernyőre (4:3 oldalarány)</PresentationFormat>
  <Paragraphs>30</Paragraphs>
  <Slides>23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Office-téma</vt:lpstr>
      <vt:lpstr>Bioinformatika Bevezetés</vt:lpstr>
      <vt:lpstr>2. dia</vt:lpstr>
      <vt:lpstr>Miért van szükség Bioinformatikára?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Biológiai Hálózatok</dc:title>
  <dc:creator>pmolnar</dc:creator>
  <cp:lastModifiedBy>pmolnar</cp:lastModifiedBy>
  <cp:revision>122</cp:revision>
  <dcterms:created xsi:type="dcterms:W3CDTF">2013-08-31T21:48:30Z</dcterms:created>
  <dcterms:modified xsi:type="dcterms:W3CDTF">2019-02-09T01:00:33Z</dcterms:modified>
</cp:coreProperties>
</file>