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80" r:id="rId3"/>
    <p:sldId id="275" r:id="rId4"/>
    <p:sldId id="302" r:id="rId5"/>
    <p:sldId id="276" r:id="rId6"/>
    <p:sldId id="277" r:id="rId7"/>
    <p:sldId id="278" r:id="rId8"/>
    <p:sldId id="279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303" r:id="rId17"/>
    <p:sldId id="301" r:id="rId18"/>
    <p:sldId id="289" r:id="rId19"/>
    <p:sldId id="290" r:id="rId20"/>
    <p:sldId id="291" r:id="rId21"/>
    <p:sldId id="292" r:id="rId22"/>
    <p:sldId id="293" r:id="rId23"/>
    <p:sldId id="306" r:id="rId24"/>
    <p:sldId id="304" r:id="rId25"/>
    <p:sldId id="294" r:id="rId26"/>
    <p:sldId id="295" r:id="rId27"/>
    <p:sldId id="305" r:id="rId28"/>
    <p:sldId id="296" r:id="rId29"/>
    <p:sldId id="297" r:id="rId30"/>
    <p:sldId id="298" r:id="rId31"/>
    <p:sldId id="299" r:id="rId32"/>
    <p:sldId id="300" r:id="rId33"/>
    <p:sldId id="307" r:id="rId34"/>
    <p:sldId id="308" r:id="rId35"/>
    <p:sldId id="266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82505" autoAdjust="0"/>
  </p:normalViewPr>
  <p:slideViewPr>
    <p:cSldViewPr snapToGrid="0">
      <p:cViewPr varScale="1">
        <p:scale>
          <a:sx n="45" d="100"/>
          <a:sy n="45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D8E50-3CDD-407E-9B58-DEAE12F03A37}" type="datetimeFigureOut">
              <a:rPr lang="hu-HU" smtClean="0"/>
              <a:t>2024. 12. 04.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B4233-1C3B-410B-9321-0C09501896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478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1F040-AF82-413A-B0A4-A45422112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B57AF7-8782-45E2-B3F9-066CD85027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B6DFB-6E81-44E8-B4D9-45CB460B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6EC21-C835-4B0A-9967-0068E24E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D7D94-A675-473A-8EC7-825918206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9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7BF16-D9B6-4613-BCA3-C946D162A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44381-E001-41EE-AC42-B30910D8F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93595-03CD-43CD-814A-7573BE5E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28CC6-1F03-41F1-936C-529C5BEDC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654CF-5E48-44A7-9DC9-FA9D7134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949527-8CCE-47EB-9ECA-DA9B944EC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D043F4-7AB4-4A04-8087-9E3C008CC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257FF-AAEA-441A-B649-752C78779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813DC-0C5A-4CFC-862D-8F104A84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EB4-B333-4BB8-92C7-D1BC85997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8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892A4-9821-4940-8D8C-0D6A16B4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A2062-0D03-48B8-8980-BA4B263F0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C7C19-F31F-44F6-8CA6-DE095315E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44FEE-8969-4A1A-8D15-9676D93D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ECBB0-4681-4DEE-8021-54E87C25E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35DF4-2096-4AD1-A6AB-65E8117E9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49028-CC41-429A-8257-1E733F2FE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703F-D13F-4367-B176-03D527280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4BB1C-5AED-4DE6-96DD-C045B1BE3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98E26-3554-4562-B574-525C0FC2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7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34CB4-8682-44FA-9035-9322B9A36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1FBBB-7A20-41CB-B69E-21B859789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7A648-B809-4A6A-86BE-A2F149743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7D162-3F02-41C9-8532-2F4BC653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D4B90-2CE2-4036-87DC-B8111506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031B8-07E6-4AF2-B665-7F24BC884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7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196E-9782-4AFD-827F-614ED55EB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DEC42-66F5-4024-B5EC-08085A1CA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403570-EF6E-46C5-8D87-CBE0D2EE3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987D32-1021-4BC2-B582-E762C3AE45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454231-DD14-46E8-ADE7-CB8AB9632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88D2CC-B1C0-4EA1-82C6-C4B766935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2EDCCB-2F3E-4F7A-AE1B-67FAE143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82503-9721-4091-9FFF-C31DFF7C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4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BD2E5-BE93-47D4-ACBE-BFE4160B7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6AC9F-943E-4AE9-B065-4D40477E6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66537C-AB16-4AD0-8042-09D70396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75097F-3C51-4D7A-8495-9B99CC9A3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2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8BEDFC-7D21-4BD7-A2D9-D7A259DD7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E7D56-3771-444A-AAFE-F051C5D6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EE13B-8BA7-4E45-8037-D2C9843F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8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B5A20-2BF6-4393-A840-E8790EC74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791C5-69B0-40C0-80A8-142634CEE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300A1-E528-4682-A2E4-44CD6A157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8C56D-0020-4765-BD29-3486B5C91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7E625-91B5-4340-A49F-FF0FA08E7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FBE2D-6BBD-44DD-B520-E4274A378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7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B8DF2-BC20-4A65-8FBE-F16DD8EA0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2518B6-E15F-415A-A421-31FCA5EDCA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80EF8-9ACB-44D2-9058-0E80429E4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F164F-B2A7-4F87-AC56-1C9FC25A8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CD383-8E11-4E8C-95EB-B5D20B3D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AC048-A51D-487B-9CBF-520539A54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6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03437-92B8-40F0-B50B-F2DA417C5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0A470-C296-47A8-A84C-F7DC4DFD8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F07EF-6B4A-4101-AEA1-205ED1CBA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F6BF8-D4A0-4B4E-8C42-D4CC68777FB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BB1E8-CFCD-456A-888A-689D1BF0B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99A37-0A50-4ED0-9769-BED6A4EDD2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FDC1D-0082-40DE-BD61-0602A009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0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7D17A-4E87-4538-96AC-A71181D06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/>
          </a:bodyPr>
          <a:lstStyle/>
          <a:p>
            <a:r>
              <a:rPr lang="hu-HU" sz="5400" dirty="0"/>
              <a:t> </a:t>
            </a:r>
            <a:r>
              <a:rPr lang="hu-HU" sz="5400" b="1" dirty="0">
                <a:solidFill>
                  <a:srgbClr val="0070C0"/>
                </a:solidFill>
              </a:rPr>
              <a:t>3D ultrahang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CBC1C-E590-440F-BFB7-0CED7A1F9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6"/>
            <a:ext cx="9144000" cy="117792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err="1">
                <a:solidFill>
                  <a:srgbClr val="7030A0"/>
                </a:solidFill>
              </a:rPr>
              <a:t>Kürti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Dékány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Zsuzsanna</a:t>
            </a:r>
            <a:endParaRPr lang="en-US" b="1" dirty="0">
              <a:solidFill>
                <a:srgbClr val="7030A0"/>
              </a:solidFill>
            </a:endParaRPr>
          </a:p>
          <a:p>
            <a:pPr algn="l"/>
            <a:r>
              <a:rPr lang="hu-HU" b="1" dirty="0">
                <a:solidFill>
                  <a:srgbClr val="7030A0"/>
                </a:solidFill>
              </a:rPr>
              <a:t> </a:t>
            </a:r>
            <a:endParaRPr lang="en-US" b="1" dirty="0">
              <a:solidFill>
                <a:srgbClr val="7030A0"/>
              </a:solidFill>
            </a:endParaRPr>
          </a:p>
          <a:p>
            <a:pPr algn="r"/>
            <a:r>
              <a:rPr lang="en-US" b="1" dirty="0">
                <a:solidFill>
                  <a:srgbClr val="7030A0"/>
                </a:solidFill>
              </a:rPr>
              <a:t>Szombathely, </a:t>
            </a:r>
            <a:r>
              <a:rPr lang="hu-HU" b="1" dirty="0">
                <a:solidFill>
                  <a:srgbClr val="7030A0"/>
                </a:solidFill>
              </a:rPr>
              <a:t>202</a:t>
            </a:r>
            <a:r>
              <a:rPr lang="en-US" b="1" dirty="0">
                <a:solidFill>
                  <a:srgbClr val="7030A0"/>
                </a:solidFill>
              </a:rPr>
              <a:t>4</a:t>
            </a:r>
            <a:r>
              <a:rPr lang="hu-HU" b="1" dirty="0">
                <a:solidFill>
                  <a:srgbClr val="7030A0"/>
                </a:solidFill>
              </a:rPr>
              <a:t>.10</a:t>
            </a:r>
            <a:r>
              <a:rPr lang="en-US" b="1" dirty="0">
                <a:solidFill>
                  <a:srgbClr val="7030A0"/>
                </a:solidFill>
              </a:rPr>
              <a:t>.</a:t>
            </a:r>
            <a:r>
              <a:rPr lang="hu-HU" b="1" dirty="0">
                <a:solidFill>
                  <a:srgbClr val="7030A0"/>
                </a:solidFill>
              </a:rPr>
              <a:t>11</a:t>
            </a:r>
            <a:r>
              <a:rPr lang="en-US" b="1" dirty="0">
                <a:solidFill>
                  <a:srgbClr val="7030A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08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9B9E5B-B7A1-414E-8426-61A36A2C5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5423"/>
            <a:ext cx="10515600" cy="765544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rgbClr val="00B0F0"/>
                </a:solidFill>
              </a:rPr>
              <a:t>Funkciók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16DB3A2-7115-48E9-88A8-0B2F4CDF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6269"/>
            <a:ext cx="10515600" cy="4706605"/>
          </a:xfrm>
        </p:spPr>
        <p:txBody>
          <a:bodyPr/>
          <a:lstStyle/>
          <a:p>
            <a:pPr algn="just"/>
            <a:r>
              <a:rPr lang="hu-HU" dirty="0"/>
              <a:t>A </a:t>
            </a:r>
            <a:r>
              <a:rPr lang="hu-HU" dirty="0" err="1">
                <a:solidFill>
                  <a:srgbClr val="7030A0"/>
                </a:solidFill>
              </a:rPr>
              <a:t>ShadowHDR</a:t>
            </a:r>
            <a:r>
              <a:rPr lang="hu-HU" dirty="0">
                <a:solidFill>
                  <a:srgbClr val="7030A0"/>
                </a:solidFill>
              </a:rPr>
              <a:t>™</a:t>
            </a:r>
            <a:r>
              <a:rPr lang="hu-HU" dirty="0"/>
              <a:t> szelektíven alkalmazza a magas és alacsony frekvenciájú ultrahangot, hogy azonosítsa az árnyékos területeket, például a magzat fejét vagy a gerincét.</a:t>
            </a:r>
          </a:p>
          <a:p>
            <a:pPr algn="just"/>
            <a:r>
              <a:rPr lang="hu-HU" dirty="0"/>
              <a:t>A </a:t>
            </a:r>
            <a:r>
              <a:rPr lang="hu-HU" dirty="0">
                <a:solidFill>
                  <a:srgbClr val="7030A0"/>
                </a:solidFill>
              </a:rPr>
              <a:t>LumiFlow™¹</a:t>
            </a:r>
            <a:r>
              <a:rPr lang="hu-HU" dirty="0"/>
              <a:t> egy olyan funkció, amely háromdimenziósan jeleníti meg a véráramlást, hogy segítsen a véráramlás és a kis erek szerkezetének intuitív megértésében.</a:t>
            </a:r>
          </a:p>
          <a:p>
            <a:pPr algn="just"/>
            <a:r>
              <a:rPr lang="hu-HU" dirty="0"/>
              <a:t>A </a:t>
            </a:r>
            <a:r>
              <a:rPr lang="hu-HU" dirty="0">
                <a:solidFill>
                  <a:srgbClr val="7030A0"/>
                </a:solidFill>
              </a:rPr>
              <a:t>HQ-</a:t>
            </a:r>
            <a:r>
              <a:rPr lang="hu-HU" dirty="0" err="1">
                <a:solidFill>
                  <a:srgbClr val="7030A0"/>
                </a:solidFill>
              </a:rPr>
              <a:t>Vison</a:t>
            </a:r>
            <a:r>
              <a:rPr lang="hu-HU" dirty="0">
                <a:solidFill>
                  <a:srgbClr val="7030A0"/>
                </a:solidFill>
              </a:rPr>
              <a:t>™</a:t>
            </a:r>
            <a:r>
              <a:rPr lang="hu-HU" dirty="0"/>
              <a:t> ¹ tisztább képeket biztosít azáltal, hogy csökkenti az ultrahangos képek azon jellemzőit, amelyek a valódi képhez képest a homályosodást okozzák.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2289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87218E-5F33-4DD2-B5F0-F902AE84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54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9F65ACE-CBD7-4416-A3FF-ED8C8E358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4521"/>
            <a:ext cx="10515600" cy="5092442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Az </a:t>
            </a:r>
            <a:r>
              <a:rPr lang="hu-HU" dirty="0">
                <a:solidFill>
                  <a:srgbClr val="7030A0"/>
                </a:solidFill>
              </a:rPr>
              <a:t>S-Flow™</a:t>
            </a:r>
            <a:r>
              <a:rPr lang="hu-HU" dirty="0"/>
              <a:t> egy irányított </a:t>
            </a:r>
            <a:r>
              <a:rPr lang="hu-HU" dirty="0" err="1"/>
              <a:t>Power</a:t>
            </a:r>
            <a:r>
              <a:rPr lang="hu-HU" dirty="0"/>
              <a:t> Doppler képalkotó technológia, még a perifériás erek észlelésében is segíthet. Pontos diagnózist tesz lehetővé, amikor a véráramlás vizsgálata különösen nehéz.</a:t>
            </a:r>
          </a:p>
          <a:p>
            <a:pPr algn="just"/>
            <a:r>
              <a:rPr lang="hu-HU" dirty="0"/>
              <a:t>A </a:t>
            </a:r>
            <a:r>
              <a:rPr lang="hu-HU" dirty="0" err="1">
                <a:solidFill>
                  <a:srgbClr val="7030A0"/>
                </a:solidFill>
              </a:rPr>
              <a:t>Crystal</a:t>
            </a:r>
            <a:r>
              <a:rPr lang="hu-HU" dirty="0">
                <a:solidFill>
                  <a:srgbClr val="7030A0"/>
                </a:solidFill>
              </a:rPr>
              <a:t> </a:t>
            </a:r>
            <a:r>
              <a:rPr lang="hu-HU" dirty="0" err="1">
                <a:solidFill>
                  <a:srgbClr val="7030A0"/>
                </a:solidFill>
              </a:rPr>
              <a:t>Architecture</a:t>
            </a:r>
            <a:r>
              <a:rPr lang="hu-HU" dirty="0">
                <a:solidFill>
                  <a:srgbClr val="7030A0"/>
                </a:solidFill>
              </a:rPr>
              <a:t>™</a:t>
            </a:r>
            <a:r>
              <a:rPr lang="hu-HU" dirty="0"/>
              <a:t>, a </a:t>
            </a:r>
            <a:r>
              <a:rPr lang="hu-HU" dirty="0" err="1">
                <a:solidFill>
                  <a:srgbClr val="7030A0"/>
                </a:solidFill>
              </a:rPr>
              <a:t>CrystalBeam</a:t>
            </a:r>
            <a:r>
              <a:rPr lang="hu-HU" dirty="0">
                <a:solidFill>
                  <a:srgbClr val="7030A0"/>
                </a:solidFill>
              </a:rPr>
              <a:t>™</a:t>
            </a:r>
            <a:r>
              <a:rPr lang="hu-HU" dirty="0"/>
              <a:t> és a </a:t>
            </a:r>
            <a:r>
              <a:rPr lang="hu-HU" dirty="0" err="1">
                <a:solidFill>
                  <a:srgbClr val="7030A0"/>
                </a:solidFill>
              </a:rPr>
              <a:t>CrystalLive</a:t>
            </a:r>
            <a:r>
              <a:rPr lang="hu-HU" dirty="0">
                <a:solidFill>
                  <a:srgbClr val="7030A0"/>
                </a:solidFill>
              </a:rPr>
              <a:t>™</a:t>
            </a:r>
            <a:r>
              <a:rPr lang="hu-HU" dirty="0"/>
              <a:t> képalkotási architektúra, amely az </a:t>
            </a:r>
            <a:r>
              <a:rPr lang="hu-HU" dirty="0">
                <a:solidFill>
                  <a:srgbClr val="7030A0"/>
                </a:solidFill>
              </a:rPr>
              <a:t>S-</a:t>
            </a:r>
            <a:r>
              <a:rPr lang="hu-HU" dirty="0" err="1">
                <a:solidFill>
                  <a:srgbClr val="7030A0"/>
                </a:solidFill>
              </a:rPr>
              <a:t>Vue</a:t>
            </a:r>
            <a:r>
              <a:rPr lang="hu-HU" dirty="0">
                <a:solidFill>
                  <a:srgbClr val="7030A0"/>
                </a:solidFill>
              </a:rPr>
              <a:t> </a:t>
            </a:r>
            <a:r>
              <a:rPr lang="hu-HU" dirty="0" err="1">
                <a:solidFill>
                  <a:srgbClr val="7030A0"/>
                </a:solidFill>
              </a:rPr>
              <a:t>Transducer</a:t>
            </a:r>
            <a:r>
              <a:rPr lang="hu-HU" dirty="0">
                <a:solidFill>
                  <a:srgbClr val="7030A0"/>
                </a:solidFill>
              </a:rPr>
              <a:t>™ </a:t>
            </a:r>
            <a:r>
              <a:rPr lang="hu-HU" dirty="0"/>
              <a:t>-ek használatán alapul, kristálytiszta képet biztosít. A </a:t>
            </a:r>
            <a:r>
              <a:rPr lang="hu-HU" dirty="0" err="1"/>
              <a:t>CrystalBeam</a:t>
            </a:r>
            <a:r>
              <a:rPr lang="hu-HU" dirty="0"/>
              <a:t>™ egy új sugárformáló technológia, amely jó minőségű képfelbontást és egyenletesebb képminőséget biztosít. Kiemelkedő képteljesítményt és hatékony munkafolyamatot tesz lehetővé.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3638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32CBE0-9B55-4856-B4DC-A922C583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903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FB5AEB6-9EB6-4463-9AFF-ABC056472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5543"/>
            <a:ext cx="10515600" cy="5890437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 </a:t>
            </a:r>
            <a:r>
              <a:rPr lang="hu-HU" dirty="0" err="1">
                <a:solidFill>
                  <a:srgbClr val="7030A0"/>
                </a:solidFill>
              </a:rPr>
              <a:t>ClearVision</a:t>
            </a:r>
            <a:r>
              <a:rPr lang="hu-HU" dirty="0"/>
              <a:t> zajcsökkentő szűrő javítja az élek kiemelését, és éles 2D képeket hoz létre az optimális diagnosztikai teljesítmény érdekében. Alkalmazás-specifikus optimalizálást és fejlett időbeli felbontást biztosít.  </a:t>
            </a:r>
          </a:p>
          <a:p>
            <a:pPr algn="just"/>
            <a:r>
              <a:rPr lang="hu-HU" dirty="0"/>
              <a:t>Az </a:t>
            </a:r>
            <a:r>
              <a:rPr lang="hu-HU" dirty="0">
                <a:solidFill>
                  <a:srgbClr val="7030A0"/>
                </a:solidFill>
              </a:rPr>
              <a:t>MV-Flow™ ¹ </a:t>
            </a:r>
            <a:r>
              <a:rPr lang="hu-HU" dirty="0"/>
              <a:t>fejlett színes képalkotást kínál a </a:t>
            </a:r>
            <a:r>
              <a:rPr lang="hu-HU" dirty="0" err="1"/>
              <a:t>mikrovaszkularizált</a:t>
            </a:r>
            <a:r>
              <a:rPr lang="hu-HU" dirty="0"/>
              <a:t> struktúrák lassú áramlásának megjelenítéséhez. Lehetővé teszi, hogy  részletes képet adjon a véráramlásról a környező szövetekhez vagy patológiákhoz viszonyítva, fokozott térbeli felbontással.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 készülék támogatja az egészségügyi szakembereket időtakarékos funkciókkal. Segít a problémák pontos diagnosztizálásában és a nagyobb átviteli sebesség elérésében.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8098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F8F029-C917-4B7C-91F0-9B6B53456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874C995-5943-4301-8E77-EEBCAE354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5786"/>
            <a:ext cx="10515600" cy="5071177"/>
          </a:xfrm>
        </p:spPr>
        <p:txBody>
          <a:bodyPr/>
          <a:lstStyle/>
          <a:p>
            <a:pPr marL="0" indent="0">
              <a:buNone/>
            </a:pPr>
            <a:r>
              <a:rPr lang="hu-HU" dirty="0">
                <a:solidFill>
                  <a:srgbClr val="C00000"/>
                </a:solidFill>
              </a:rPr>
              <a:t>Szakterületek:</a:t>
            </a:r>
          </a:p>
          <a:p>
            <a:r>
              <a:rPr lang="hu-HU" dirty="0"/>
              <a:t>Szülészet-Nőgyógyászat</a:t>
            </a:r>
          </a:p>
          <a:p>
            <a:r>
              <a:rPr lang="hu-HU" dirty="0"/>
              <a:t>Kardiológia / Szív- és érrendszeri vizsgálatok</a:t>
            </a:r>
          </a:p>
          <a:p>
            <a:r>
              <a:rPr lang="hu-HU" dirty="0"/>
              <a:t>Hasi vizsgálatok</a:t>
            </a:r>
          </a:p>
          <a:p>
            <a:r>
              <a:rPr lang="hu-HU" dirty="0"/>
              <a:t>Emlőszűrés</a:t>
            </a:r>
          </a:p>
          <a:p>
            <a:r>
              <a:rPr lang="hu-HU" dirty="0"/>
              <a:t>Pajzsmirigy vizsgálat</a:t>
            </a:r>
          </a:p>
          <a:p>
            <a:r>
              <a:rPr lang="hu-HU" dirty="0"/>
              <a:t>Urológia</a:t>
            </a:r>
          </a:p>
          <a:p>
            <a:r>
              <a:rPr lang="hu-HU" dirty="0"/>
              <a:t>Neurológia</a:t>
            </a:r>
          </a:p>
          <a:p>
            <a:r>
              <a:rPr lang="hu-HU" dirty="0"/>
              <a:t>Egyéb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4972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DA85EEB-3C82-4C64-AE22-20FFC9D91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5318"/>
            <a:ext cx="10515600" cy="470468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Mellkasi </a:t>
            </a:r>
            <a:r>
              <a:rPr lang="hu-HU" dirty="0" err="1">
                <a:solidFill>
                  <a:srgbClr val="00B0F0"/>
                </a:solidFill>
              </a:rPr>
              <a:t>nagyerek</a:t>
            </a:r>
            <a:r>
              <a:rPr lang="hu-HU" dirty="0">
                <a:solidFill>
                  <a:srgbClr val="00B0F0"/>
                </a:solidFill>
              </a:rPr>
              <a:t> Doppler ultrahang vizsgálata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2CDE41B-C863-4C27-A540-0E9995F32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498"/>
            <a:ext cx="10515600" cy="4773465"/>
          </a:xfrm>
        </p:spPr>
        <p:txBody>
          <a:bodyPr/>
          <a:lstStyle/>
          <a:p>
            <a:pPr algn="just"/>
            <a:r>
              <a:rPr lang="hu-HU" dirty="0"/>
              <a:t>A mellkasi </a:t>
            </a:r>
            <a:r>
              <a:rPr lang="hu-HU" dirty="0" err="1"/>
              <a:t>nagyerek</a:t>
            </a:r>
            <a:r>
              <a:rPr lang="hu-HU" dirty="0"/>
              <a:t> ultrahang vizsgálata a többi ultrahang vizsgálathoz hasonlóan sugármentes, biztonságos és megbízható eljárás, ami kortól függetlenül bármikor megismételhető, és viszonylag gyors diagnózist ad.</a:t>
            </a:r>
          </a:p>
          <a:p>
            <a:pPr algn="just"/>
            <a:r>
              <a:rPr lang="hu-HU" dirty="0"/>
              <a:t>A mellkasi </a:t>
            </a:r>
            <a:r>
              <a:rPr lang="hu-HU" dirty="0" err="1"/>
              <a:t>nagyerek</a:t>
            </a:r>
            <a:r>
              <a:rPr lang="hu-HU" dirty="0"/>
              <a:t> ultrahang vizsgálata az utóbbi időben szűrővizsgálattá vált a magas vérnyomással, szív- és keringési problémákkal küzdő páciensek számára.</a:t>
            </a:r>
          </a:p>
        </p:txBody>
      </p:sp>
    </p:spTree>
    <p:extLst>
      <p:ext uri="{BB962C8B-B14F-4D97-AF65-F5344CB8AC3E}">
        <p14:creationId xmlns:p14="http://schemas.microsoft.com/office/powerpoint/2010/main" val="1913807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733501-0CBB-4701-96D7-F8388219A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396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370B339-8CFE-4877-BDC7-D967943EE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148"/>
            <a:ext cx="10515600" cy="4876725"/>
          </a:xfrm>
        </p:spPr>
        <p:txBody>
          <a:bodyPr/>
          <a:lstStyle/>
          <a:p>
            <a:pPr algn="just"/>
            <a:r>
              <a:rPr lang="hu-HU" dirty="0"/>
              <a:t>A Doppler ultrahang vizsgálat abban különbözik az általános ultrahang vizsgálattól, hogy nemcsak a szervek elhelyezkedését és méretét, hanem az </a:t>
            </a:r>
            <a:r>
              <a:rPr lang="hu-HU" dirty="0" err="1"/>
              <a:t>erekben</a:t>
            </a:r>
            <a:r>
              <a:rPr lang="hu-HU" dirty="0"/>
              <a:t> áramló vér áramlási irányát és sebességét is vizsgáljuk. A Doppler ultrahang vizsgálat során mérjük az áramlási sebességet, a sebességi paraméterekből következtetni tudunk a szűkület mértékére. </a:t>
            </a:r>
          </a:p>
        </p:txBody>
      </p:sp>
    </p:spTree>
    <p:extLst>
      <p:ext uri="{BB962C8B-B14F-4D97-AF65-F5344CB8AC3E}">
        <p14:creationId xmlns:p14="http://schemas.microsoft.com/office/powerpoint/2010/main" val="2885085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BD31C8-53F4-4BA3-8A6D-2572F65A9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335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4702780-CB16-4F2B-891D-EE239A4EE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 vizsgálat során kimutatható a nyaki vagy végtagi nagyartériák lefutása, falának vastagsága, a belső felszínen lévő felrakódások nagysága és összetétele. Doppler ultrahanggal a végtagi, nyaki és vese </a:t>
            </a:r>
            <a:r>
              <a:rPr lang="hu-HU" dirty="0" err="1"/>
              <a:t>ereket</a:t>
            </a:r>
            <a:r>
              <a:rPr lang="hu-HU" dirty="0"/>
              <a:t> vizsgáljuk. A Doppler ultrahang vizsgálattal a globális érrendszer általános állapotát is megítélhetjük, valamint az érelzáródások helyét megállapíthatjuk.</a:t>
            </a:r>
          </a:p>
        </p:txBody>
      </p:sp>
    </p:spTree>
    <p:extLst>
      <p:ext uri="{BB962C8B-B14F-4D97-AF65-F5344CB8AC3E}">
        <p14:creationId xmlns:p14="http://schemas.microsoft.com/office/powerpoint/2010/main" val="511133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F92B6D-0211-4001-BB22-AAD23FD6C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130"/>
          </a:xfrm>
        </p:spPr>
        <p:txBody>
          <a:bodyPr>
            <a:normAutofit/>
          </a:bodyPr>
          <a:lstStyle/>
          <a:p>
            <a:r>
              <a:rPr lang="hu-HU" dirty="0"/>
              <a:t>Nyaki erek </a:t>
            </a:r>
            <a:r>
              <a:rPr lang="hu-HU" dirty="0" err="1"/>
              <a:t>color</a:t>
            </a:r>
            <a:r>
              <a:rPr lang="hu-HU" dirty="0"/>
              <a:t> </a:t>
            </a:r>
            <a:r>
              <a:rPr lang="hu-HU" dirty="0" err="1"/>
              <a:t>Dopler</a:t>
            </a:r>
            <a:r>
              <a:rPr lang="hu-HU" dirty="0"/>
              <a:t> vizsgálata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A97D6A1-DCC7-444F-BE73-2C42292758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618" y="1616147"/>
            <a:ext cx="5838715" cy="4699591"/>
          </a:xfrm>
        </p:spPr>
      </p:pic>
    </p:spTree>
    <p:extLst>
      <p:ext uri="{BB962C8B-B14F-4D97-AF65-F5344CB8AC3E}">
        <p14:creationId xmlns:p14="http://schemas.microsoft.com/office/powerpoint/2010/main" val="2213213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A4D03F-B112-4534-AC2E-F7D307906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070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Nőgyógyászati ultrahang vizsgálat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E0C990-1A16-4F5E-97BE-687FAB98F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8316"/>
            <a:ext cx="10515600" cy="5028647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2D ultrahang vizsgálat során hagyományos metszeti képeket látunk. </a:t>
            </a:r>
          </a:p>
          <a:p>
            <a:pPr algn="just"/>
            <a:r>
              <a:rPr lang="hu-HU" dirty="0"/>
              <a:t>3D ultrahang esetben a metszeti síkok sorozatát dolgozza fel a készülék térbeli képpé. </a:t>
            </a:r>
          </a:p>
          <a:p>
            <a:pPr algn="just"/>
            <a:r>
              <a:rPr lang="hu-HU" dirty="0"/>
              <a:t>4D valós idejű ultrahang , azaz a térben megjelenített képet már mozgásban is látjuk. A 4. dimenzió tehát maga az idő. Térben, az igazi időben figyelhető meg a magzat mozgása, arckifejezései, helyzetváltoztatásai. </a:t>
            </a:r>
          </a:p>
          <a:p>
            <a:pPr algn="just"/>
            <a:r>
              <a:rPr lang="hu-HU" dirty="0"/>
              <a:t>5D </a:t>
            </a:r>
            <a:r>
              <a:rPr lang="hu-HU" dirty="0" err="1"/>
              <a:t>Hd</a:t>
            </a:r>
            <a:r>
              <a:rPr lang="hu-HU" dirty="0"/>
              <a:t> </a:t>
            </a:r>
            <a:r>
              <a:rPr lang="hu-HU" dirty="0" err="1"/>
              <a:t>live</a:t>
            </a:r>
            <a:r>
              <a:rPr lang="hu-HU" dirty="0"/>
              <a:t> </a:t>
            </a:r>
            <a:r>
              <a:rPr lang="hu-HU" dirty="0" err="1"/>
              <a:t>function</a:t>
            </a:r>
            <a:r>
              <a:rPr lang="hu-HU" dirty="0"/>
              <a:t>, a legmodernebb megoldás, fotó-realisztikus képalkotás , megváltoztatható virtuális fény, bőrszínhez kódolt képmegjelenítés. ( </a:t>
            </a:r>
            <a:r>
              <a:rPr lang="hu-HU" dirty="0" err="1"/>
              <a:t>Volusion</a:t>
            </a:r>
            <a:r>
              <a:rPr lang="hu-HU" dirty="0"/>
              <a:t> S8 BT18 típusú ultrahang készülékünk teszi lehetővé.)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28484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624B5F6-F202-4D3D-B2C5-FC2009BC5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1628"/>
            <a:ext cx="10515600" cy="595422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Mit takar az 5D kifejezés?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D3EB409-F399-42D3-BFF2-A90AE3E18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027"/>
            <a:ext cx="10515600" cy="4730935"/>
          </a:xfrm>
        </p:spPr>
        <p:txBody>
          <a:bodyPr/>
          <a:lstStyle/>
          <a:p>
            <a:pPr algn="just"/>
            <a:r>
              <a:rPr lang="hu-HU" dirty="0"/>
              <a:t>A készülékben meglévő szoftverek összességét, ami a legmodernebb, legélethűbb képminőséget biztosítja. A diagnosztikában a még precízebb mérési lehetőségeket , olyan technikákat, ami a korábbi nem vizsgálható területeket mutatja.  </a:t>
            </a:r>
          </a:p>
          <a:p>
            <a:pPr algn="just"/>
            <a:r>
              <a:rPr lang="hu-HU" dirty="0" err="1">
                <a:solidFill>
                  <a:srgbClr val="C00000"/>
                </a:solidFill>
              </a:rPr>
              <a:t>Sono</a:t>
            </a:r>
            <a:r>
              <a:rPr lang="hu-HU" dirty="0">
                <a:solidFill>
                  <a:srgbClr val="C00000"/>
                </a:solidFill>
              </a:rPr>
              <a:t> NT</a:t>
            </a:r>
            <a:r>
              <a:rPr lang="hu-HU" dirty="0"/>
              <a:t>:  Automata tarkóredő mérés FMF irányelvei szerint magzati </a:t>
            </a:r>
            <a:r>
              <a:rPr lang="hu-HU" dirty="0" err="1"/>
              <a:t>biometria</a:t>
            </a:r>
            <a:r>
              <a:rPr lang="hu-HU" dirty="0"/>
              <a:t>. </a:t>
            </a:r>
          </a:p>
          <a:p>
            <a:pPr algn="just"/>
            <a:r>
              <a:rPr lang="hu-HU" dirty="0"/>
              <a:t>A </a:t>
            </a:r>
            <a:r>
              <a:rPr lang="hu-HU" dirty="0">
                <a:solidFill>
                  <a:srgbClr val="C00000"/>
                </a:solidFill>
              </a:rPr>
              <a:t>VCI szoftver</a:t>
            </a:r>
            <a:r>
              <a:rPr lang="hu-HU" dirty="0"/>
              <a:t> a magzati gerinc, agy vizsgálatában ad plusz megjelenítést. Nőgyógyászatban a méh üregéről olyan felvétel készíthető a szoftver segítségével, ami a korábbi módszerekkel nem volt lehetséges.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638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2ACD682-1ECB-40AB-95C7-97EFC4702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EAE542-CE9F-482B-A63A-25C39EEC3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5495925"/>
          </a:xfrm>
        </p:spPr>
        <p:txBody>
          <a:bodyPr>
            <a:normAutofit/>
          </a:bodyPr>
          <a:lstStyle/>
          <a:p>
            <a:r>
              <a:rPr lang="hu-HU" dirty="0"/>
              <a:t>Az ultrahang az emberi fül számára hallhatatlan hang, mely 20 KHZ és 100 MHZ között mozog. </a:t>
            </a:r>
          </a:p>
          <a:p>
            <a:r>
              <a:rPr lang="hu-HU" dirty="0">
                <a:solidFill>
                  <a:srgbClr val="FFC000"/>
                </a:solidFill>
              </a:rPr>
              <a:t>infrahang:</a:t>
            </a:r>
          </a:p>
          <a:p>
            <a:r>
              <a:rPr lang="hu-HU" dirty="0"/>
              <a:t>frekvencia &lt; 20 HZ   </a:t>
            </a:r>
          </a:p>
          <a:p>
            <a:r>
              <a:rPr lang="hu-HU" dirty="0">
                <a:solidFill>
                  <a:srgbClr val="FFC000"/>
                </a:solidFill>
              </a:rPr>
              <a:t>hallható hang:</a:t>
            </a:r>
          </a:p>
          <a:p>
            <a:r>
              <a:rPr lang="hu-HU" dirty="0"/>
              <a:t>frekvencia = 20 HZ- 20 KHZ  </a:t>
            </a:r>
          </a:p>
          <a:p>
            <a:r>
              <a:rPr lang="hu-HU" dirty="0">
                <a:solidFill>
                  <a:srgbClr val="FFC000"/>
                </a:solidFill>
              </a:rPr>
              <a:t>ultrahang:</a:t>
            </a:r>
          </a:p>
          <a:p>
            <a:r>
              <a:rPr lang="hu-HU" dirty="0"/>
              <a:t>frekvencia &gt; 20 KHZ 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0328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AC7236-D9F5-4ADB-9095-30E9F815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1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Mi az a 3D és 4D ultrahang?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B44776D-1EB4-46F6-9687-6EC3283D4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9460"/>
            <a:ext cx="4478079" cy="5177503"/>
          </a:xfrm>
        </p:spPr>
        <p:txBody>
          <a:bodyPr/>
          <a:lstStyle/>
          <a:p>
            <a:pPr algn="just"/>
            <a:r>
              <a:rPr lang="hu-HU" dirty="0"/>
              <a:t>Néhány évtizede még csak álom volt, hogy "belássunk" a leendő édesanya pocakjába, ma viszont akár a születendő csöppség arcvonásait is színes fotókon tanulmányozhatjuk. </a:t>
            </a:r>
          </a:p>
          <a:p>
            <a:pPr algn="just"/>
            <a:r>
              <a:rPr lang="hu-HU" dirty="0">
                <a:solidFill>
                  <a:srgbClr val="C00000"/>
                </a:solidFill>
              </a:rPr>
              <a:t>Vajon jó-e a hagyományos ultrahang modernebb változata?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29884EC-B1D7-4E07-93D8-A465DD675B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6" y="999460"/>
            <a:ext cx="6188149" cy="517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66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F1388C-FC54-4FF6-AE94-3F0A01AC9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Hagyomány és innováció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B8AB18-0E1D-4000-BB63-77FEC1DCB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762"/>
            <a:ext cx="10515600" cy="5068111"/>
          </a:xfrm>
        </p:spPr>
        <p:txBody>
          <a:bodyPr/>
          <a:lstStyle/>
          <a:p>
            <a:pPr algn="just"/>
            <a:r>
              <a:rPr lang="hu-HU" dirty="0"/>
              <a:t>A legtöbb ultrahang-készülék hagyományos kétdimenziós (2D), metszeti képet készít. A metszeti képekből a vizsgálatot végző személy agya állítja össze a vizsgált szerv feltételezett térbeli képét. </a:t>
            </a:r>
            <a:r>
              <a:rPr lang="hu-HU" dirty="0" err="1"/>
              <a:t>Minderre</a:t>
            </a:r>
            <a:r>
              <a:rPr lang="hu-HU" dirty="0"/>
              <a:t> korábbi tanulmányai során elsajátított tudását használja. </a:t>
            </a:r>
          </a:p>
          <a:p>
            <a:pPr algn="just"/>
            <a:r>
              <a:rPr lang="hu-HU" dirty="0"/>
              <a:t>A modern számítógépes technika lehetőséget nyújt a térbeliség – a harmadik dimenzió – képi megjelenítésére. A háromdimenziós vizsgálatok során a metszeti képeket már az ultrahangkészülék dolgozza fel, így a végeredmény egy </a:t>
            </a:r>
            <a:r>
              <a:rPr lang="hu-HU" dirty="0">
                <a:solidFill>
                  <a:srgbClr val="C00000"/>
                </a:solidFill>
              </a:rPr>
              <a:t>térbeli állókép</a:t>
            </a:r>
            <a:r>
              <a:rPr lang="hu-HU" dirty="0"/>
              <a:t>. A metszeti képsorozatban tárolt információtartalom segítségével a kép forgathatóvá, több oldalról is tanulmányozhatóvá válik. </a:t>
            </a:r>
          </a:p>
        </p:txBody>
      </p:sp>
    </p:spTree>
    <p:extLst>
      <p:ext uri="{BB962C8B-B14F-4D97-AF65-F5344CB8AC3E}">
        <p14:creationId xmlns:p14="http://schemas.microsoft.com/office/powerpoint/2010/main" val="3304804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0B64E73-E1C7-4574-B08D-320675928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Miért jó a 3D?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AF355E-A133-4BDF-9020-EAC1DFB95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8436"/>
            <a:ext cx="10515600" cy="5539563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 térbeli ábrázolás lényegesen több információt szolgáltat, valamint megerősítheti a kétdimenziós vizsgálatok során kialakított véleményt. Amennyiben ez valós idejű mozgóképen jelenik meg, 4D ultrahangról beszélünk. </a:t>
            </a:r>
          </a:p>
          <a:p>
            <a:pPr algn="just"/>
            <a:r>
              <a:rPr lang="hu-HU" dirty="0"/>
              <a:t>Az ultrahanggép az általa a pocakban több irányból ‚érzékelteket” feldolgozza, és térbeli modellé alakítja, amely „körbejárható”. A szakembernek így lehetősége van több oldalról is megnézni, elforgatni, mélységében is tanulmányozni a képet. A térbeli ábrázolás olykor fontos plusz információkat szolgáltat a szakember számára. </a:t>
            </a:r>
          </a:p>
          <a:p>
            <a:pPr algn="just"/>
            <a:r>
              <a:rPr lang="hu-HU" dirty="0"/>
              <a:t> Segíthet bizonyos </a:t>
            </a:r>
            <a:r>
              <a:rPr lang="hu-HU" dirty="0">
                <a:solidFill>
                  <a:srgbClr val="C00000"/>
                </a:solidFill>
              </a:rPr>
              <a:t>fejlődési rendellenességek </a:t>
            </a:r>
            <a:r>
              <a:rPr lang="hu-HU" dirty="0"/>
              <a:t>ábrázolásában. </a:t>
            </a:r>
          </a:p>
        </p:txBody>
      </p:sp>
    </p:spTree>
    <p:extLst>
      <p:ext uri="{BB962C8B-B14F-4D97-AF65-F5344CB8AC3E}">
        <p14:creationId xmlns:p14="http://schemas.microsoft.com/office/powerpoint/2010/main" val="350977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262AC5-C87F-4821-A74E-9158E6EF0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6745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E30FFC-D65F-49EF-9777-30B3A218B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4521"/>
            <a:ext cx="10515600" cy="5092442"/>
          </a:xfrm>
        </p:spPr>
        <p:txBody>
          <a:bodyPr/>
          <a:lstStyle/>
          <a:p>
            <a:pPr algn="just"/>
            <a:r>
              <a:rPr lang="hu-HU" dirty="0"/>
              <a:t>Negatív kockázatbecslés esetén is ajánlott a terhesség 18-22 hetében végzett úgynevezett </a:t>
            </a:r>
            <a:r>
              <a:rPr lang="hu-HU" dirty="0">
                <a:solidFill>
                  <a:srgbClr val="C00000"/>
                </a:solidFill>
              </a:rPr>
              <a:t>genetikai ultrahangszűrés </a:t>
            </a:r>
            <a:r>
              <a:rPr lang="hu-HU" dirty="0"/>
              <a:t>(más néven: rendellenesség szűrés). </a:t>
            </a:r>
          </a:p>
          <a:p>
            <a:pPr algn="just"/>
            <a:r>
              <a:rPr lang="hu-HU" dirty="0"/>
              <a:t>Melynek kapcsán különböző jeleket keresünk, most már hagyományosan nyaki redő vastagságmérés (3 mm alatt normális, de 2.5 mm alatt még jobbnak minősül), az orrcsont láthatósága, a belek látszata, stb. Ennél jobb és megbízhatóbb ha a kombinált teszt történik, ami UH és vérvételből áll. Kombinált teszttel a </a:t>
            </a:r>
            <a:r>
              <a:rPr lang="hu-HU" dirty="0">
                <a:solidFill>
                  <a:srgbClr val="C00000"/>
                </a:solidFill>
              </a:rPr>
              <a:t>Down-kór</a:t>
            </a:r>
            <a:r>
              <a:rPr lang="hu-HU" dirty="0"/>
              <a:t> kizárása 83%-os biztonsággal történik. </a:t>
            </a:r>
          </a:p>
        </p:txBody>
      </p:sp>
    </p:spTree>
    <p:extLst>
      <p:ext uri="{BB962C8B-B14F-4D97-AF65-F5344CB8AC3E}">
        <p14:creationId xmlns:p14="http://schemas.microsoft.com/office/powerpoint/2010/main" val="3033127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96466A-12A1-4568-9F72-D5C05DC26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D4F3A11-A512-4C95-8AA6-D585ECE40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726"/>
            <a:ext cx="10515600" cy="5156237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Jelenleg a 3D-4D ultrahang vizsgálatok nem képezik az orvosi diagnosztika szerves részét, hagyományos 2D ultrahang is megfelelő mennyiségű információt nyújt a vizsgáló számára. Kiegészítő vizsgálati módszernek tekinthetők.  </a:t>
            </a:r>
          </a:p>
          <a:p>
            <a:pPr algn="just"/>
            <a:r>
              <a:rPr lang="hu-HU" dirty="0"/>
              <a:t>Ez az a technika, ami a szülők számára már lehetőséget biztosít kisbabájuk vonásainak megismerésére – megszületése előtt. A látványa szinte olyan, mint egy vízió. Akik látták már leendő gyermeküket 3D ultrahang fotón, többnyire boldogsággal telve, káprázatos élményként írják le. 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5032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CB85B9-554D-4464-A38F-E9EAED537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1683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EB7D11-F653-4D26-B4E7-F35E6096F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059"/>
            <a:ext cx="10515600" cy="5163187"/>
          </a:xfrm>
        </p:spPr>
        <p:txBody>
          <a:bodyPr>
            <a:normAutofit/>
          </a:bodyPr>
          <a:lstStyle/>
          <a:p>
            <a:pPr algn="just"/>
            <a:r>
              <a:rPr lang="hu-HU" dirty="0">
                <a:solidFill>
                  <a:srgbClr val="C00000"/>
                </a:solidFill>
              </a:rPr>
              <a:t>A szülők és a születendő gyermek közötti kapcsolat erősítésében segíthet</a:t>
            </a:r>
            <a:r>
              <a:rPr lang="hu-HU" dirty="0"/>
              <a:t> a magzat valósághű megjelenítése, hiszen a vizsgálat során akár a magzat arckifejezését is meg tudjuk figyelni. 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Ami a szülők számára még izgalmasabbá teszi a 3D ultrahang képet az az, hogy jól látható a baba neme is. Amíg a szülők csak hallották, addig azért kétségeik vannak, de amint saját szemükkel megpillantják, azonnal elszáll minden bizonytalanságuk.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6280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087E1C-E737-467B-93C2-20F9DC2F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„Babamozi”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8C54D3-14F6-4C89-B0A0-6C4BAEF06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78474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Az ultrahang használata az elmúlt években rutineljárássá vált. A módszer elterjedésével egy időben jelent meg az igény arra, hogy a vizsgálat során a születendő gyermek fejlődésének stádiumait fényképek, videofelvételek segítségével örökítsék meg a szülők számára. </a:t>
            </a:r>
          </a:p>
          <a:p>
            <a:pPr algn="just"/>
            <a:r>
              <a:rPr lang="hu-HU" dirty="0"/>
              <a:t>Tekintettel arra, hogy az egészségbiztosítók legnagyobb része nem finanszírozza a nem orvosi célból készített felvételek készítését. A szakembereket is megosztja a kérdés, vajon helyes-e kizárólag “szórakoztató” célzatú vizsgálatokat végezni. </a:t>
            </a:r>
          </a:p>
        </p:txBody>
      </p:sp>
    </p:spTree>
    <p:extLst>
      <p:ext uri="{BB962C8B-B14F-4D97-AF65-F5344CB8AC3E}">
        <p14:creationId xmlns:p14="http://schemas.microsoft.com/office/powerpoint/2010/main" val="1421859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D5A2A1-6A11-4A27-B3A6-77678AAF0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070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„Előnye és hátránya”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9E04091-B1F4-420F-A2D4-3128A6D64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172"/>
            <a:ext cx="10515600" cy="4879791"/>
          </a:xfrm>
        </p:spPr>
        <p:txBody>
          <a:bodyPr/>
          <a:lstStyle/>
          <a:p>
            <a:pPr algn="just"/>
            <a:r>
              <a:rPr lang="hu-HU" dirty="0"/>
              <a:t>Az ultrahangvizsgálatok során az egészségesen fejlődő magzat látványa segíthet a szülők megnyugtatásában, motivációt adhat arra, hogy a szülők (különösképp a várandós nő) jobban figyeljenek egészségükre, pl. leszokjanak a dohányzásról.  </a:t>
            </a:r>
          </a:p>
          <a:p>
            <a:pPr algn="just"/>
            <a:r>
              <a:rPr lang="hu-HU" dirty="0"/>
              <a:t>Segíthet az apa és születendő gyermeke közötti kötődés kialakulásában is. </a:t>
            </a:r>
          </a:p>
          <a:p>
            <a:pPr algn="just"/>
            <a:r>
              <a:rPr lang="hu-HU" dirty="0"/>
              <a:t>A másik vélemény szerint az ultrahang esetleges káros hatásai nincsenek kellően feltárva. Emiatt a fejlődő magzat lehető legkisebb ultrahang terhelése mellett érvelnek, miszerint az ultrahangvizsgálatokat a lehető legrövidebb időtartam alatt és a legkisebb számban kívánatos elvégezni.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36213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20E2F1-3C39-41BB-A040-2BEFB8CC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294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4A9A48-6C07-48BF-BAC5-12DD96486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214"/>
            <a:ext cx="10515600" cy="5206785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Mindkét nézőpontot szem előtt tartva fontos, hogy a 3D és 4D vizsgálatok során látottak ne csak “babamozi” legyen, hanem diagnosztikus értéket is kapjon, azaz, hogy minősített helyen, megfelelő jártasságú szakember végezze a vizsgálatot korrekt felvilágosítással az ultrahangvizsgálat diagnosztikai korlátairól. </a:t>
            </a:r>
          </a:p>
          <a:p>
            <a:pPr algn="just"/>
            <a:r>
              <a:rPr lang="hu-HU" dirty="0"/>
              <a:t>Az árak meglehetősen szórtak mind a 3D, mind a 4D vizsgálatok esetében. Található, olyan szolgáltató, ahol a 4D babamozi már 4500 Ft-ért elérhető (igaz csak a 17.hétig) és több olyat is, ahol 12 ezer Ft-ba kerül. Az átlag ár valahol 7000 Ft-nál van.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96074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3FAA2E8-8AD2-433B-9C92-D8FA63C7C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hu-HU" sz="3600" dirty="0">
                <a:solidFill>
                  <a:srgbClr val="00B0F0"/>
                </a:solidFill>
              </a:rPr>
              <a:t>Leletmagyarázat – a magzati ultrahang lelet jelölései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DF407E-19C4-4649-8792-B72A98A26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5666"/>
            <a:ext cx="10515600" cy="5557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>
                <a:solidFill>
                  <a:srgbClr val="C00000"/>
                </a:solidFill>
              </a:rPr>
              <a:t>A magzat kora, időpontok</a:t>
            </a:r>
          </a:p>
          <a:p>
            <a:r>
              <a:rPr lang="hu-HU" dirty="0" err="1"/>
              <a:t>Gest</a:t>
            </a:r>
            <a:r>
              <a:rPr lang="hu-HU" dirty="0"/>
              <a:t>(</a:t>
            </a:r>
            <a:r>
              <a:rPr lang="hu-HU" dirty="0" err="1"/>
              <a:t>acio</a:t>
            </a:r>
            <a:r>
              <a:rPr lang="hu-HU" dirty="0"/>
              <a:t>-s) hét	= terhességi hét (a vizsgálatkor)</a:t>
            </a:r>
          </a:p>
          <a:p>
            <a:r>
              <a:rPr lang="hu-HU" dirty="0"/>
              <a:t>LMP	= az utolsó menstruáció dátuma</a:t>
            </a:r>
          </a:p>
          <a:p>
            <a:r>
              <a:rPr lang="hu-HU" dirty="0"/>
              <a:t>GA (LMP)	= LMP szerint számolt terhességi kor</a:t>
            </a:r>
          </a:p>
          <a:p>
            <a:r>
              <a:rPr lang="hu-HU" dirty="0"/>
              <a:t>EDD (LMP)	= LMP szerinti számolt szülési dátum</a:t>
            </a:r>
          </a:p>
          <a:p>
            <a:r>
              <a:rPr lang="hu-HU" dirty="0"/>
              <a:t> 	 </a:t>
            </a:r>
          </a:p>
          <a:p>
            <a:r>
              <a:rPr lang="hu-HU" dirty="0" err="1"/>
              <a:t>Average</a:t>
            </a:r>
            <a:r>
              <a:rPr lang="hu-HU" dirty="0"/>
              <a:t> US GA	= terhességi hét az ultrahangos mérések szerint (átlagolva)</a:t>
            </a:r>
          </a:p>
          <a:p>
            <a:r>
              <a:rPr lang="hu-HU" dirty="0"/>
              <a:t>EDD (</a:t>
            </a:r>
            <a:r>
              <a:rPr lang="hu-HU" dirty="0" err="1"/>
              <a:t>Average</a:t>
            </a:r>
            <a:r>
              <a:rPr lang="hu-HU" dirty="0"/>
              <a:t> US GA)	= a mérések által meghatározott szülési időpont</a:t>
            </a:r>
          </a:p>
          <a:p>
            <a:r>
              <a:rPr lang="hu-HU" dirty="0"/>
              <a:t>w	= hetek</a:t>
            </a:r>
          </a:p>
          <a:p>
            <a:r>
              <a:rPr lang="hu-HU" dirty="0"/>
              <a:t>d	= napok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8535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EA4F8F-9668-47B3-BA8E-928DCD0C5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6566"/>
            <a:ext cx="10515600" cy="467833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Az ultrahang működési elve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AFB46B3-A776-43F8-8AC1-7C084351A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642"/>
            <a:ext cx="10515600" cy="4976037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Az ultrahang egy képalkotó eljárás, mely a mechanikai rezgés által előállított - hanghullámok - segítségével teszi vizsgálhatóvá a belső szerveket. A határfelületekről visszaverődött információt az ultrahang készülék átalakítja látható képpé így megfigyelhetővé válnak a vizsgált szervek.  </a:t>
            </a:r>
          </a:p>
          <a:p>
            <a:pPr algn="just"/>
            <a:r>
              <a:rPr lang="hu-HU" dirty="0"/>
              <a:t>A hallható hangnál magasabb frekvenciájú (20kHz feletti) hangok képesek áthatolni a lágyszövetek jelentős részén; egy részüket elnyelik, más részüket visszaverik a testen belüli szövetek. A vizsgálat során használt eszköz egyrészt kibocsájtja a megfelelő frekvenciájú ultrahangnyalábot, másrészt érzékeli a kibocsájtott ultrahang különféle mértékű visszaverődését, melyből a készülék számítógépe megalkotja a vizsgált terület képét.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87220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53DFDF1-AA1D-4F13-A203-523F9D83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523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94AE57-34C0-4A55-B279-B2B99FEDB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4278"/>
            <a:ext cx="10515600" cy="5748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rgbClr val="C00000"/>
                </a:solidFill>
              </a:rPr>
              <a:t>A magzat méretei</a:t>
            </a:r>
          </a:p>
          <a:p>
            <a:r>
              <a:rPr lang="hu-HU" dirty="0"/>
              <a:t>CRL	= ülőmagasság (fejtető-far távolság)</a:t>
            </a:r>
          </a:p>
          <a:p>
            <a:r>
              <a:rPr lang="hu-HU" dirty="0"/>
              <a:t>BPD	= koponya harántátmérője</a:t>
            </a:r>
          </a:p>
          <a:p>
            <a:r>
              <a:rPr lang="hu-HU" dirty="0"/>
              <a:t>OFD	= koponya átmérője hosszában</a:t>
            </a:r>
          </a:p>
          <a:p>
            <a:r>
              <a:rPr lang="hu-HU" dirty="0"/>
              <a:t>AC	= haskörfogat</a:t>
            </a:r>
          </a:p>
          <a:p>
            <a:r>
              <a:rPr lang="hu-HU" dirty="0"/>
              <a:t>NT	= nyaki redő vastagsága</a:t>
            </a:r>
          </a:p>
          <a:p>
            <a:r>
              <a:rPr lang="hu-HU" dirty="0"/>
              <a:t>FL	= combcsont hossza</a:t>
            </a:r>
          </a:p>
          <a:p>
            <a:r>
              <a:rPr lang="hu-HU" dirty="0"/>
              <a:t>NB	= orrcsont</a:t>
            </a:r>
          </a:p>
          <a:p>
            <a:r>
              <a:rPr lang="hu-HU" dirty="0"/>
              <a:t> 	 </a:t>
            </a:r>
          </a:p>
          <a:p>
            <a:r>
              <a:rPr lang="hu-HU" dirty="0"/>
              <a:t>EFW </a:t>
            </a:r>
            <a:r>
              <a:rPr lang="hu-HU" dirty="0" err="1"/>
              <a:t>Hadlock</a:t>
            </a:r>
            <a:r>
              <a:rPr lang="hu-HU" dirty="0"/>
              <a:t>	= a magzat becsült súlya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877623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55776BC-F401-45AD-8EDB-44D0F4AD0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3417398-BBC2-4F1B-819E-A820F5FF2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0606"/>
            <a:ext cx="10515600" cy="5642268"/>
          </a:xfrm>
        </p:spPr>
        <p:txBody>
          <a:bodyPr/>
          <a:lstStyle/>
          <a:p>
            <a:r>
              <a:rPr lang="hu-HU" dirty="0"/>
              <a:t>HC	= koponya kerülete</a:t>
            </a:r>
          </a:p>
          <a:p>
            <a:r>
              <a:rPr lang="hu-HU" dirty="0"/>
              <a:t>APD	= a gerinctől a hasfalig mért távolság</a:t>
            </a:r>
          </a:p>
          <a:p>
            <a:r>
              <a:rPr lang="hu-HU" dirty="0"/>
              <a:t>TAD	= mellkas átmérője</a:t>
            </a:r>
          </a:p>
          <a:p>
            <a:r>
              <a:rPr lang="hu-HU" dirty="0"/>
              <a:t>APAD	= has hosszirányú átmérője</a:t>
            </a:r>
          </a:p>
          <a:p>
            <a:r>
              <a:rPr lang="hu-HU" dirty="0"/>
              <a:t>APTD	= has keresztirányú átmérője</a:t>
            </a:r>
          </a:p>
          <a:p>
            <a:r>
              <a:rPr lang="hu-HU" dirty="0"/>
              <a:t>TIB	= sípcsont hossza</a:t>
            </a:r>
          </a:p>
          <a:p>
            <a:r>
              <a:rPr lang="hu-HU" dirty="0"/>
              <a:t>FIB	= szárkapocscsont hossza</a:t>
            </a:r>
          </a:p>
          <a:p>
            <a:r>
              <a:rPr lang="hu-HU" dirty="0"/>
              <a:t>HUM	= felkarcsont hossza</a:t>
            </a:r>
          </a:p>
          <a:p>
            <a:r>
              <a:rPr lang="hu-HU" dirty="0"/>
              <a:t>RAD	= orsócsont (alkarcsont) hossza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35460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8160CD-763C-4841-AA04-61AF6437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788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02594EF-6615-478C-BC50-A77418D8F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256"/>
            <a:ext cx="10515600" cy="5794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rgbClr val="C00000"/>
                </a:solidFill>
              </a:rPr>
              <a:t>Egyéb jelölések</a:t>
            </a:r>
          </a:p>
          <a:p>
            <a:r>
              <a:rPr lang="hu-HU" dirty="0"/>
              <a:t>FHR	= szívhang</a:t>
            </a:r>
          </a:p>
          <a:p>
            <a:r>
              <a:rPr lang="hu-HU" dirty="0"/>
              <a:t>MVF	= farfekvés</a:t>
            </a:r>
          </a:p>
          <a:p>
            <a:r>
              <a:rPr lang="hu-HU" dirty="0"/>
              <a:t>KPF	= fejfekvés</a:t>
            </a:r>
          </a:p>
          <a:p>
            <a:r>
              <a:rPr lang="hu-HU" dirty="0"/>
              <a:t>KP	= közepes</a:t>
            </a:r>
          </a:p>
          <a:p>
            <a:r>
              <a:rPr lang="hu-HU" dirty="0"/>
              <a:t>PLC	= placenta (méhlepény) </a:t>
            </a:r>
          </a:p>
          <a:p>
            <a:r>
              <a:rPr lang="hu-HU" dirty="0"/>
              <a:t>YS	= szikhólyag</a:t>
            </a:r>
          </a:p>
          <a:p>
            <a:r>
              <a:rPr lang="hu-HU" dirty="0"/>
              <a:t>AS	= petezsák</a:t>
            </a:r>
          </a:p>
          <a:p>
            <a:r>
              <a:rPr lang="hu-HU" dirty="0"/>
              <a:t>HR	= magzati szívfrekvencia</a:t>
            </a:r>
          </a:p>
          <a:p>
            <a:r>
              <a:rPr lang="hu-HU" dirty="0"/>
              <a:t>AFI	= magzatvíz index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35010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B9186C3-22B5-4BA8-81F4-127FEC3E0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6866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Videó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2146B9-392E-4B47-A641-FF4A6FF38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498"/>
            <a:ext cx="10515600" cy="4773465"/>
          </a:xfrm>
        </p:spPr>
        <p:txBody>
          <a:bodyPr/>
          <a:lstStyle/>
          <a:p>
            <a:r>
              <a:rPr lang="hu-HU" dirty="0"/>
              <a:t>https://www.youtube.com/watch?v=bPsaRGjZva8</a:t>
            </a:r>
          </a:p>
        </p:txBody>
      </p:sp>
    </p:spTree>
    <p:extLst>
      <p:ext uri="{BB962C8B-B14F-4D97-AF65-F5344CB8AC3E}">
        <p14:creationId xmlns:p14="http://schemas.microsoft.com/office/powerpoint/2010/main" val="1745113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63DF4E-AECA-455A-94CD-4F20D196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6866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Források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E733DF2-C4C1-45BA-9E21-BE1C5360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1992"/>
            <a:ext cx="10515600" cy="5656520"/>
          </a:xfrm>
        </p:spPr>
        <p:txBody>
          <a:bodyPr>
            <a:normAutofit lnSpcReduction="10000"/>
          </a:bodyPr>
          <a:lstStyle/>
          <a:p>
            <a:r>
              <a:rPr lang="hu-HU" dirty="0"/>
              <a:t>https://valeomed.hu/kardiologia/mellkasi-nagyerek-doppler-ultrahang-vizsgalata/</a:t>
            </a:r>
          </a:p>
          <a:p>
            <a:r>
              <a:rPr lang="hu-HU" dirty="0"/>
              <a:t>https://sono4d.hu/samsung-v8-2d-3d-4d-5d-ultrahang-keszulek/ </a:t>
            </a:r>
          </a:p>
          <a:p>
            <a:r>
              <a:rPr lang="hu-HU" dirty="0"/>
              <a:t>https://egeszsegvonal.gov.hu/u-u/729-ultrahangvizsgalat.html</a:t>
            </a:r>
          </a:p>
          <a:p>
            <a:r>
              <a:rPr lang="hu-HU" dirty="0"/>
              <a:t>https://gyerekszoba.hu/terhesseg/mi-az-a-3d-es-4d-ultrahang/</a:t>
            </a:r>
          </a:p>
          <a:p>
            <a:r>
              <a:rPr lang="hu-HU" dirty="0"/>
              <a:t>https://www.babavizio.hu/a-4d-ultrahang.php</a:t>
            </a:r>
          </a:p>
          <a:p>
            <a:r>
              <a:rPr lang="hu-HU" dirty="0"/>
              <a:t>https://budapestinogyogyasz.hu/terhesgondozas/</a:t>
            </a:r>
          </a:p>
          <a:p>
            <a:r>
              <a:rPr lang="hu-HU" dirty="0"/>
              <a:t>https://4d-ultrahang-vizsgalat.hu/kismama-ultrahang-vizsgalat/</a:t>
            </a:r>
          </a:p>
          <a:p>
            <a:r>
              <a:rPr lang="hu-HU" dirty="0"/>
              <a:t>https://kyncs.hu/down_kor_szures</a:t>
            </a:r>
          </a:p>
          <a:p>
            <a:r>
              <a:rPr lang="hu-HU" dirty="0"/>
              <a:t>https://www.nobilismaganrendelo.hu/szolgaltatasaink/nogyogyaszati-ultrahang-vizsgalat/94-gyakran-felmerulo-kerdesek/103-mi-az-ultrahang.html</a:t>
            </a:r>
          </a:p>
        </p:txBody>
      </p:sp>
    </p:spTree>
    <p:extLst>
      <p:ext uri="{BB962C8B-B14F-4D97-AF65-F5344CB8AC3E}">
        <p14:creationId xmlns:p14="http://schemas.microsoft.com/office/powerpoint/2010/main" val="11970057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C4073-134F-4699-A53B-749C48A4B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183"/>
          </a:xfrm>
        </p:spPr>
        <p:txBody>
          <a:bodyPr>
            <a:normAutofit/>
          </a:bodyPr>
          <a:lstStyle/>
          <a:p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C040-EAE8-49EA-9F80-E9EDDB55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323"/>
            <a:ext cx="10515600" cy="4793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000" b="1" dirty="0">
                <a:solidFill>
                  <a:srgbClr val="7030A0"/>
                </a:solidFill>
              </a:rPr>
              <a:t>Köszönöm a figyelmet</a:t>
            </a:r>
          </a:p>
        </p:txBody>
      </p:sp>
    </p:spTree>
    <p:extLst>
      <p:ext uri="{BB962C8B-B14F-4D97-AF65-F5344CB8AC3E}">
        <p14:creationId xmlns:p14="http://schemas.microsoft.com/office/powerpoint/2010/main" val="272581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CED5B9-38C3-4741-94CD-ACE11B516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5A9EBC-0451-492E-919D-E54086635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algn="just"/>
            <a:r>
              <a:rPr lang="hu-HU" dirty="0"/>
              <a:t>Az ultrahang vizsgálat ez által sokkal pontosabb mint a tapintással való érzékelés, így a betegséget ideje korán ki lehet szűrni, amikor még van lehetőség a gyógyításra.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Gyermekek, várandósok, illetve sugárzásra érzékeny szervek (pl.: here, pajzsmirigy) vizsgálatánál mindenképp előnyben részesítendő. Hátránya azonban, hogy az ultrahang-nyaláb behatoló-, áthatolóképessége nagyban korlátozott. Például a csont, a hasi zsír, illetve a bélgázok lehetetlenné teszik a mélyebben fekvő, vagy általuk </a:t>
            </a:r>
            <a:r>
              <a:rPr lang="hu-HU" dirty="0" err="1"/>
              <a:t>körülzárt</a:t>
            </a:r>
            <a:r>
              <a:rPr lang="hu-HU" dirty="0"/>
              <a:t> területek vizsgálatát. A különböző </a:t>
            </a:r>
            <a:r>
              <a:rPr lang="hu-HU" dirty="0" err="1"/>
              <a:t>biopsziák</a:t>
            </a:r>
            <a:r>
              <a:rPr lang="hu-HU" dirty="0"/>
              <a:t>, mintavételezési eljárások nagy pontossággal elvégezhetők ultrahangos képalkotás alatt vezetve.</a:t>
            </a:r>
          </a:p>
        </p:txBody>
      </p:sp>
    </p:spTree>
    <p:extLst>
      <p:ext uri="{BB962C8B-B14F-4D97-AF65-F5344CB8AC3E}">
        <p14:creationId xmlns:p14="http://schemas.microsoft.com/office/powerpoint/2010/main" val="409842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FC668D-C137-47E6-832B-77CF96A7D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10"/>
            <a:ext cx="10515600" cy="786809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56FC9D-4CA4-4515-A464-94A88C224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5785"/>
            <a:ext cx="10515600" cy="5071178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3 illetve 4D-ultrahang: térbeli, illetve mozgó térbeli képeket kap a vizsgálatot végző radiológus szakorvos. Leggyakrabban terhességi ultrahang vagy szívultrahang vizsgálatok során alkalmazzák.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7498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72ED750-E8C0-4429-B95A-4A512378F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977"/>
            <a:ext cx="10515600" cy="552893"/>
          </a:xfrm>
        </p:spPr>
        <p:txBody>
          <a:bodyPr>
            <a:normAutofit fontScale="90000"/>
          </a:bodyPr>
          <a:lstStyle/>
          <a:p>
            <a:r>
              <a:rPr lang="hu-HU" sz="4000" dirty="0">
                <a:solidFill>
                  <a:srgbClr val="00B0F0"/>
                </a:solidFill>
              </a:rPr>
              <a:t>Az ultrahangvizsgálat menete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F0B0DC8-B0E4-453D-B34D-EA9A6F132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172"/>
            <a:ext cx="10515600" cy="4879791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Az ultrahangvizsgálat előkészületei a vizsgálat típusától függenek, bizonyos esetekben szükség lehet a vizsgálat előtti koplalásra. Az ultrahang vizsgálófejet minden esetben speciális géllel kenik be, mely azért szükséges, hogy a hanghullámok könnyebben bejussanak a szervezetbe. A gél használata nélkül az ultrahangfej és a vizsgálandó testrész közötti levegő visszaverné a hanghullámokat. A vizsgálat a legtöbb esetben nem tart tovább 15-20 percnél.  </a:t>
            </a:r>
          </a:p>
        </p:txBody>
      </p:sp>
    </p:spTree>
    <p:extLst>
      <p:ext uri="{BB962C8B-B14F-4D97-AF65-F5344CB8AC3E}">
        <p14:creationId xmlns:p14="http://schemas.microsoft.com/office/powerpoint/2010/main" val="2411454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AC5710-18E3-4427-9852-7356506B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r>
              <a:rPr lang="hu-HU" sz="4000" dirty="0">
                <a:solidFill>
                  <a:srgbClr val="00B0F0"/>
                </a:solidFill>
              </a:rPr>
              <a:t>Az ultrahangvizsgálat lehetséges szövődményei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D5C9649-8BD7-4293-885E-3709AED9E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823"/>
            <a:ext cx="10515600" cy="4667140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Az ultrahangvizsgálat során a hanghullámok nem jelentenek egészségügyi kockázatot. </a:t>
            </a:r>
          </a:p>
          <a:p>
            <a:pPr algn="just"/>
            <a:r>
              <a:rPr lang="hu-HU" dirty="0"/>
              <a:t>Teljesen fájdalommentes, bár némi kényelmetlenséggel járhatnak az endoszkópos, a </a:t>
            </a:r>
            <a:r>
              <a:rPr lang="hu-HU" dirty="0" err="1"/>
              <a:t>transzözofágeális</a:t>
            </a:r>
            <a:r>
              <a:rPr lang="hu-HU" dirty="0"/>
              <a:t> és a </a:t>
            </a:r>
            <a:r>
              <a:rPr lang="hu-HU" dirty="0" err="1"/>
              <a:t>transzvaginális</a:t>
            </a:r>
            <a:r>
              <a:rPr lang="hu-HU" dirty="0"/>
              <a:t> ultrahangvizsgálatok, amikor a vizsgálófejet a szervezetbe vezetik.  </a:t>
            </a:r>
          </a:p>
          <a:p>
            <a:pPr algn="just"/>
            <a:r>
              <a:rPr lang="hu-HU" dirty="0">
                <a:solidFill>
                  <a:srgbClr val="C00000"/>
                </a:solidFill>
              </a:rPr>
              <a:t>Az ultrahangvizsgálat előnye:</a:t>
            </a:r>
          </a:p>
          <a:p>
            <a:pPr algn="just"/>
            <a:r>
              <a:rPr lang="hu-HU" dirty="0"/>
              <a:t>a röntgen vagy CT vizsgálatokkal szemben, hogy nem járnak sugárterheléssel  </a:t>
            </a:r>
          </a:p>
          <a:p>
            <a:pPr algn="just"/>
            <a:r>
              <a:rPr lang="hu-HU" dirty="0"/>
              <a:t>könnyen kivitelezhető</a:t>
            </a:r>
          </a:p>
        </p:txBody>
      </p:sp>
    </p:spTree>
    <p:extLst>
      <p:ext uri="{BB962C8B-B14F-4D97-AF65-F5344CB8AC3E}">
        <p14:creationId xmlns:p14="http://schemas.microsoft.com/office/powerpoint/2010/main" val="16555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A0F22C0-8192-4D6F-A09A-DFA653656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396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B0F0"/>
                </a:solidFill>
              </a:rPr>
              <a:t>Samsung V8 2D/ 3D/ 4D/ 5D ultrahang készülék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99644767-6037-4DFE-982F-B4CFED13D5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2298" y="1084522"/>
            <a:ext cx="3339231" cy="497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61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97A022-6235-4233-8F3D-F60F2633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54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F06EE35-5670-4F05-9F89-F0C73ADEE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0606"/>
            <a:ext cx="10515600" cy="5326357"/>
          </a:xfrm>
        </p:spPr>
        <p:txBody>
          <a:bodyPr/>
          <a:lstStyle/>
          <a:p>
            <a:r>
              <a:rPr lang="hu-HU" dirty="0"/>
              <a:t>Kiváló képminőség a megbízhatóság és magabiztosság érdekében</a:t>
            </a:r>
          </a:p>
          <a:p>
            <a:r>
              <a:rPr lang="hu-HU" dirty="0"/>
              <a:t>Kiemeli a rejtett struktúrákat az árnyékos területeken</a:t>
            </a:r>
          </a:p>
          <a:p>
            <a:r>
              <a:rPr lang="hu-HU" dirty="0"/>
              <a:t>Csökkenti a zajt a 2D képminőség javítása érdekében</a:t>
            </a:r>
          </a:p>
          <a:p>
            <a:r>
              <a:rPr lang="hu-HU" dirty="0"/>
              <a:t>HDVI – Nagyfelbontású volumen képalkotás</a:t>
            </a:r>
          </a:p>
          <a:p>
            <a:r>
              <a:rPr lang="hu-HU" dirty="0"/>
              <a:t>Vizualizálja a lassú áramlást a </a:t>
            </a:r>
            <a:r>
              <a:rPr lang="hu-HU" dirty="0" err="1"/>
              <a:t>mikrovaszkuláris</a:t>
            </a:r>
            <a:r>
              <a:rPr lang="hu-HU" dirty="0"/>
              <a:t> struktúrákban</a:t>
            </a:r>
          </a:p>
          <a:p>
            <a:r>
              <a:rPr lang="hu-HU" dirty="0"/>
              <a:t>A véráramlás háromdimenziószerű megjelenítése</a:t>
            </a:r>
          </a:p>
          <a:p>
            <a:r>
              <a:rPr lang="hu-HU" dirty="0"/>
              <a:t>Expressz 3D anatómia részletes és valósághű nézetben</a:t>
            </a:r>
          </a:p>
          <a:p>
            <a:r>
              <a:rPr lang="hu-HU" dirty="0"/>
              <a:t>Vizualizálja a belső és külső struktúrákat térfogati </a:t>
            </a:r>
            <a:r>
              <a:rPr lang="hu-HU" dirty="0" err="1"/>
              <a:t>rendereléssel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4382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30355</TotalTime>
  <Words>2162</Words>
  <Application>Microsoft Office PowerPoint</Application>
  <PresentationFormat>Szélesvásznú</PresentationFormat>
  <Paragraphs>148</Paragraphs>
  <Slides>35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 3D ultrahang</vt:lpstr>
      <vt:lpstr>PowerPoint-bemutató</vt:lpstr>
      <vt:lpstr>Az ultrahang működési elve </vt:lpstr>
      <vt:lpstr>PowerPoint-bemutató</vt:lpstr>
      <vt:lpstr>PowerPoint-bemutató</vt:lpstr>
      <vt:lpstr>Az ultrahangvizsgálat menete</vt:lpstr>
      <vt:lpstr>Az ultrahangvizsgálat lehetséges szövődményei</vt:lpstr>
      <vt:lpstr>Samsung V8 2D/ 3D/ 4D/ 5D ultrahang készülék</vt:lpstr>
      <vt:lpstr>PowerPoint-bemutató</vt:lpstr>
      <vt:lpstr>Funkciók</vt:lpstr>
      <vt:lpstr>PowerPoint-bemutató</vt:lpstr>
      <vt:lpstr>PowerPoint-bemutató</vt:lpstr>
      <vt:lpstr>PowerPoint-bemutató</vt:lpstr>
      <vt:lpstr>Mellkasi nagyerek Doppler ultrahang vizsgálata</vt:lpstr>
      <vt:lpstr>PowerPoint-bemutató</vt:lpstr>
      <vt:lpstr>PowerPoint-bemutató</vt:lpstr>
      <vt:lpstr>Nyaki erek color Dopler vizsgálata</vt:lpstr>
      <vt:lpstr>Nőgyógyászati ultrahang vizsgálat</vt:lpstr>
      <vt:lpstr>Mit takar az 5D kifejezés? </vt:lpstr>
      <vt:lpstr>Mi az a 3D és 4D ultrahang?</vt:lpstr>
      <vt:lpstr>Hagyomány és innováció</vt:lpstr>
      <vt:lpstr>Miért jó a 3D?</vt:lpstr>
      <vt:lpstr>PowerPoint-bemutató</vt:lpstr>
      <vt:lpstr>PowerPoint-bemutató</vt:lpstr>
      <vt:lpstr>PowerPoint-bemutató</vt:lpstr>
      <vt:lpstr>„Babamozi”</vt:lpstr>
      <vt:lpstr>„Előnye és hátránya”</vt:lpstr>
      <vt:lpstr>PowerPoint-bemutató</vt:lpstr>
      <vt:lpstr>Leletmagyarázat – a magzati ultrahang lelet jelölései</vt:lpstr>
      <vt:lpstr>PowerPoint-bemutató</vt:lpstr>
      <vt:lpstr>PowerPoint-bemutató</vt:lpstr>
      <vt:lpstr>PowerPoint-bemutató</vt:lpstr>
      <vt:lpstr>Videó</vt:lpstr>
      <vt:lpstr>Források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MASLOW-PIRAMIS</dc:title>
  <dc:creator>admin</dc:creator>
  <cp:lastModifiedBy>user</cp:lastModifiedBy>
  <cp:revision>142</cp:revision>
  <dcterms:created xsi:type="dcterms:W3CDTF">2023-01-27T22:37:46Z</dcterms:created>
  <dcterms:modified xsi:type="dcterms:W3CDTF">2024-12-04T12:45:16Z</dcterms:modified>
</cp:coreProperties>
</file>