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4" r:id="rId9"/>
    <p:sldId id="265" r:id="rId10"/>
    <p:sldId id="273" r:id="rId11"/>
    <p:sldId id="277" r:id="rId12"/>
    <p:sldId id="278" r:id="rId13"/>
    <p:sldId id="279" r:id="rId14"/>
    <p:sldId id="266" r:id="rId15"/>
    <p:sldId id="276" r:id="rId16"/>
    <p:sldId id="274" r:id="rId17"/>
    <p:sldId id="267" r:id="rId18"/>
    <p:sldId id="269" r:id="rId19"/>
    <p:sldId id="271" r:id="rId20"/>
    <p:sldId id="272" r:id="rId21"/>
    <p:sldId id="268" r:id="rId22"/>
    <p:sldId id="270" r:id="rId23"/>
    <p:sldId id="280" r:id="rId24"/>
    <p:sldId id="281" r:id="rId25"/>
    <p:sldId id="283" r:id="rId26"/>
    <p:sldId id="282" r:id="rId27"/>
  </p:sldIdLst>
  <p:sldSz cx="12192000" cy="6858000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A57F5-B24B-4825-877A-6303D9BFD44A}" type="datetimeFigureOut">
              <a:rPr lang="hu-HU" smtClean="0"/>
              <a:t>2022. 12. 05.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841DB-5C5F-4896-A841-E92BD909D8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79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5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28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71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9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46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6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2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0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9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0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8AC2-3C19-43FE-B066-943AC08796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6FA4-CDD2-4835-B312-BED5425C8A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7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VZIr5gZAA" TargetMode="External"/><Relationship Id="rId2" Type="http://schemas.openxmlformats.org/officeDocument/2006/relationships/hyperlink" Target="http://fenyszennyezes.elte.hu/oktatas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r5rWWGFIa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Fényszennyezés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19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709" y="1473955"/>
            <a:ext cx="7860145" cy="523056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267526" y="517236"/>
            <a:ext cx="744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Európa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17328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orosz-ukrán háború hatása Ukrajnára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492" y="1779442"/>
            <a:ext cx="7443262" cy="49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6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Előtte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495" y="1760971"/>
            <a:ext cx="8642670" cy="48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Jelenleg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575" y="1788679"/>
            <a:ext cx="8724772" cy="49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Magyarország fényszennyezettsége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073" y="1751870"/>
            <a:ext cx="8142244" cy="47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pPr algn="ctr"/>
            <a:r>
              <a:rPr lang="hu-HU" dirty="0" smtClean="0"/>
              <a:t>Balaton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4" y="1326861"/>
            <a:ext cx="10021592" cy="5245678"/>
          </a:xfrm>
        </p:spPr>
      </p:pic>
    </p:spTree>
    <p:extLst>
      <p:ext uri="{BB962C8B-B14F-4D97-AF65-F5344CB8AC3E}">
        <p14:creationId xmlns:p14="http://schemas.microsoft.com/office/powerpoint/2010/main" val="412519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9" y="1120269"/>
            <a:ext cx="9705355" cy="503931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467927" y="424873"/>
            <a:ext cx="6160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Budapest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54224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fényszennyezés következtében jelentősen csökken a szabad szemmel látható csillagok száma</a:t>
            </a:r>
            <a:r>
              <a:rPr lang="hu-HU" dirty="0" smtClean="0"/>
              <a:t>.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z ökoszisztémát valamilyen mértékben kedvezőtlenül befolyásolja.</a:t>
            </a:r>
          </a:p>
          <a:p>
            <a:r>
              <a:rPr lang="hu-HU" dirty="0" smtClean="0"/>
              <a:t>Az állatoknál a problémát a fény vonzó- vagy távoltartó hatása okozza.</a:t>
            </a:r>
          </a:p>
          <a:p>
            <a:r>
              <a:rPr lang="hu-HU" dirty="0" smtClean="0"/>
              <a:t>Az erős megvilágítás gátolja a repülést, a tájékozódást, a látást, a vándorlást, az elterjedést, a szaporodást és a tojásrakást számos rovarnál. Ráadásul az erős fény megzavarja az élőlények bioritmusát </a:t>
            </a:r>
            <a:r>
              <a:rPr lang="hu-HU" dirty="0" smtClean="0"/>
              <a:t>is.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3600" y="720437"/>
            <a:ext cx="18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Hatások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03319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Emberekre gyakorolt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Daganatos megbetegedések előfordulásának növekedése.</a:t>
            </a:r>
          </a:p>
          <a:p>
            <a:r>
              <a:rPr lang="hu-HU" dirty="0" smtClean="0"/>
              <a:t>Pihenési időszak kevésbé </a:t>
            </a:r>
            <a:r>
              <a:rPr lang="hu-HU" dirty="0" smtClean="0"/>
              <a:t>hatékony (</a:t>
            </a:r>
            <a:r>
              <a:rPr lang="hu-HU" dirty="0" err="1" smtClean="0"/>
              <a:t>melatonin</a:t>
            </a:r>
            <a:r>
              <a:rPr lang="hu-HU" dirty="0" smtClean="0"/>
              <a:t> hiány).</a:t>
            </a:r>
            <a:endParaRPr lang="hu-HU" dirty="0" smtClean="0"/>
          </a:p>
          <a:p>
            <a:r>
              <a:rPr lang="hu-HU" dirty="0" smtClean="0"/>
              <a:t>Nyugtalan alvás.</a:t>
            </a:r>
          </a:p>
          <a:p>
            <a:r>
              <a:rPr lang="hu-HU" dirty="0" smtClean="0"/>
              <a:t>Életritmus átalakulása (lefekvés, ébredés</a:t>
            </a:r>
            <a:r>
              <a:rPr lang="hu-HU" dirty="0" smtClean="0"/>
              <a:t>). Ingerlékenység.</a:t>
            </a:r>
            <a:endParaRPr lang="hu-HU" dirty="0" smtClean="0"/>
          </a:p>
          <a:p>
            <a:r>
              <a:rPr lang="hu-HU" dirty="0" smtClean="0"/>
              <a:t>Szórt fények hatása. </a:t>
            </a:r>
          </a:p>
          <a:p>
            <a:r>
              <a:rPr lang="hu-HU" dirty="0" smtClean="0"/>
              <a:t>Fények visszaverődése a légkör irányába.</a:t>
            </a:r>
          </a:p>
          <a:p>
            <a:r>
              <a:rPr lang="hu-HU" dirty="0" smtClean="0"/>
              <a:t>Villódzó fények zavaró hatása.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146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775349"/>
            <a:ext cx="8307532" cy="51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Kis történelem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1500-as évektől kezdett </a:t>
            </a:r>
            <a:r>
              <a:rPr lang="hu-HU" dirty="0" smtClean="0"/>
              <a:t>kitolódni a lefekvés ideje,</a:t>
            </a:r>
          </a:p>
          <a:p>
            <a:r>
              <a:rPr lang="hu-HU" dirty="0" smtClean="0"/>
              <a:t>Már meg tudták fizetni a </a:t>
            </a:r>
            <a:r>
              <a:rPr lang="hu-HU" dirty="0" smtClean="0"/>
              <a:t>gyertyát, </a:t>
            </a:r>
            <a:r>
              <a:rPr lang="hu-HU" dirty="0" err="1" smtClean="0"/>
              <a:t>olajat</a:t>
            </a:r>
            <a:r>
              <a:rPr lang="hu-HU" dirty="0" smtClean="0"/>
              <a:t>. </a:t>
            </a:r>
            <a:endParaRPr lang="hu-HU" dirty="0" smtClean="0"/>
          </a:p>
          <a:p>
            <a:r>
              <a:rPr lang="hu-HU" dirty="0"/>
              <a:t>N</a:t>
            </a:r>
            <a:r>
              <a:rPr lang="hu-HU" dirty="0" smtClean="0"/>
              <a:t>em kellett olyat dolgozniuk, ami a korai kelést rájuk kényszerítette volna.</a:t>
            </a:r>
          </a:p>
          <a:p>
            <a:r>
              <a:rPr lang="hu-HU" dirty="0" smtClean="0"/>
              <a:t>Az első közvilágítás 1558-ban Párizsban létesült. Az utcára szurokkal telt serpenyőket állítottak.</a:t>
            </a:r>
          </a:p>
          <a:p>
            <a:r>
              <a:rPr lang="hu-HU" dirty="0" smtClean="0"/>
              <a:t>1569-ben már fa oszlopokra és falikarokra szerelt olajlámpásokkal világítottak Párizsban.</a:t>
            </a:r>
          </a:p>
          <a:p>
            <a:r>
              <a:rPr lang="hu-HU" dirty="0" smtClean="0"/>
              <a:t>Bécsben 1689-től világították meg az utcákat oszlopra szerelt olajlámpák.</a:t>
            </a:r>
          </a:p>
          <a:p>
            <a:r>
              <a:rPr lang="hu-HU" dirty="0" smtClean="0"/>
              <a:t>Londonban 1807-ben már világítottak a légszesz lámpák.</a:t>
            </a:r>
          </a:p>
          <a:p>
            <a:r>
              <a:rPr lang="hu-HU" dirty="0" smtClean="0"/>
              <a:t>1880: </a:t>
            </a:r>
            <a:r>
              <a:rPr lang="hu-HU" dirty="0" smtClean="0"/>
              <a:t>New Yorkban üzembe helyezték az első elektromos ívlámpákat.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6244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548" y="330844"/>
            <a:ext cx="7860105" cy="62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Állatokra gyakorolt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erős megvilágítás gátolja</a:t>
            </a:r>
          </a:p>
          <a:p>
            <a:r>
              <a:rPr lang="hu-HU" dirty="0" smtClean="0"/>
              <a:t>a repülést, </a:t>
            </a:r>
          </a:p>
          <a:p>
            <a:r>
              <a:rPr lang="hu-HU" dirty="0" smtClean="0"/>
              <a:t>a tájékozódást, </a:t>
            </a:r>
          </a:p>
          <a:p>
            <a:r>
              <a:rPr lang="hu-HU" dirty="0" smtClean="0"/>
              <a:t>a látást, </a:t>
            </a:r>
          </a:p>
          <a:p>
            <a:r>
              <a:rPr lang="hu-HU" dirty="0" smtClean="0"/>
              <a:t>a vándorlást, </a:t>
            </a:r>
          </a:p>
          <a:p>
            <a:r>
              <a:rPr lang="hu-HU" dirty="0" smtClean="0"/>
              <a:t>az elterjedést, </a:t>
            </a:r>
          </a:p>
          <a:p>
            <a:r>
              <a:rPr lang="hu-HU" dirty="0" smtClean="0"/>
              <a:t>a szaporodást és a tojásrakást. </a:t>
            </a:r>
          </a:p>
          <a:p>
            <a:pPr marL="0" indent="0">
              <a:buNone/>
            </a:pPr>
            <a:r>
              <a:rPr lang="hu-HU" dirty="0" smtClean="0"/>
              <a:t>Természetellenes költőhelyválasztást okoz, megzavarja az élőlények bioritmusát. 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22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85091"/>
            <a:ext cx="10515600" cy="5391872"/>
          </a:xfrm>
        </p:spPr>
        <p:txBody>
          <a:bodyPr/>
          <a:lstStyle/>
          <a:p>
            <a:r>
              <a:rPr lang="hu-HU" dirty="0" smtClean="0"/>
              <a:t>Élőlények megtelepedése a fény megjelenése után az „örök sötétség” helyszínein.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Pl. barlangokban  </a:t>
            </a:r>
          </a:p>
          <a:p>
            <a:r>
              <a:rPr lang="hu-HU" dirty="0" smtClean="0"/>
              <a:t>A „Tiszavirágzás” idején a mesterséges fények miatt rengeteg kérész elpusztul.</a:t>
            </a:r>
          </a:p>
          <a:p>
            <a:r>
              <a:rPr lang="hu-HU" dirty="0" smtClean="0"/>
              <a:t>Fényforrások körül rengeteg rovar jelenik meg.</a:t>
            </a:r>
          </a:p>
          <a:p>
            <a:r>
              <a:rPr lang="hu-HU" dirty="0" smtClean="0"/>
              <a:t>Vadállatok „kíváncsisága”.</a:t>
            </a:r>
          </a:p>
          <a:p>
            <a:r>
              <a:rPr lang="hu-HU" dirty="0" smtClean="0"/>
              <a:t>Éjszakai járműforgalom hatása az </a:t>
            </a:r>
            <a:r>
              <a:rPr lang="hu-HU" dirty="0" smtClean="0"/>
              <a:t>állatvilágra (és viszont).</a:t>
            </a:r>
            <a:endParaRPr lang="hu-HU" dirty="0" smtClean="0"/>
          </a:p>
          <a:p>
            <a:r>
              <a:rPr lang="hu-HU" dirty="0" smtClean="0"/>
              <a:t>A növények fotoszintézise kitolódik a fény hatására</a:t>
            </a:r>
            <a:r>
              <a:rPr lang="hu-HU" dirty="0" smtClean="0"/>
              <a:t>.</a:t>
            </a:r>
          </a:p>
          <a:p>
            <a:r>
              <a:rPr lang="hu-HU" dirty="0"/>
              <a:t>csökken a virágok száma, változik a pollentermelés, nagyobb éjszakai fényterhelésnél akár el is marad a fák megvilágított oldalán a virágzás.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855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Kutatás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ELTE </a:t>
            </a:r>
            <a:r>
              <a:rPr lang="hu-HU" dirty="0"/>
              <a:t>Savaria Egyetemi </a:t>
            </a:r>
            <a:r>
              <a:rPr lang="hu-HU" dirty="0" smtClean="0"/>
              <a:t>Központ, Dr. Kolláth Zoltán</a:t>
            </a:r>
          </a:p>
          <a:p>
            <a:r>
              <a:rPr lang="hu-HU" dirty="0" smtClean="0"/>
              <a:t>Eszterházy </a:t>
            </a:r>
            <a:r>
              <a:rPr lang="hu-HU" dirty="0"/>
              <a:t>Károly Egyetem </a:t>
            </a:r>
            <a:endParaRPr lang="hu-HU" dirty="0" smtClean="0"/>
          </a:p>
          <a:p>
            <a:r>
              <a:rPr lang="hu-HU" dirty="0" smtClean="0"/>
              <a:t>Kaposvári Egyetem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Nemzetközi kutatási környezet kialakítása a fényszennyezés vizsgálatának területén</a:t>
            </a:r>
            <a:r>
              <a:rPr lang="hu-HU" dirty="0"/>
              <a:t> projekt 979,99 millió forint vissza nem térítendő pályázati támogatást nyert el az Európai Uniótól, a munka 2017 szeptemberében indult </a:t>
            </a:r>
            <a:r>
              <a:rPr lang="hu-HU" dirty="0" smtClean="0"/>
              <a:t>el, futamideje 36 hónap. </a:t>
            </a:r>
            <a:r>
              <a:rPr lang="hu-HU" dirty="0"/>
              <a:t>A pályázat segítségével megvalósuló szakmai tevékenység két fő irány köré </a:t>
            </a:r>
            <a:r>
              <a:rPr lang="hu-HU" dirty="0" smtClean="0"/>
              <a:t>csoportosult: </a:t>
            </a:r>
            <a:r>
              <a:rPr lang="hu-HU" dirty="0"/>
              <a:t>a nemzetközi és hazai fényszennyezés-felmérések folytatására és egy közvilágítási mintaprojekt létrehozására.</a:t>
            </a:r>
          </a:p>
        </p:txBody>
      </p:sp>
    </p:spTree>
    <p:extLst>
      <p:ext uri="{BB962C8B-B14F-4D97-AF65-F5344CB8AC3E}">
        <p14:creationId xmlns:p14="http://schemas.microsoft.com/office/powerpoint/2010/main" val="107226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01964"/>
            <a:ext cx="10515600" cy="547499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Bárdudvarnokon és Répáshután korszerűsítették a közvilágítást.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 </a:t>
            </a:r>
            <a:r>
              <a:rPr lang="hu-HU" dirty="0"/>
              <a:t>az ország első olyan közvilágítási rendszere, amely a LED-es technológia alkalmazása mellett képes csökkenteni a fényszennyezést, miközben a korábbi világítási rendszerhez képest számottevő energiamegtakarítással is jár.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lámpatesteket kifejezetten a természet védelme és az egészséges környezet kialakításának igényével </a:t>
            </a:r>
            <a:r>
              <a:rPr lang="hu-HU" dirty="0" smtClean="0"/>
              <a:t>tervezték.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Legrosszabb hatása a kék fénynek van. Ez megzavarja az ember 24 órás </a:t>
            </a:r>
            <a:r>
              <a:rPr lang="hu-HU" dirty="0" err="1" smtClean="0"/>
              <a:t>biociklusát</a:t>
            </a:r>
            <a:r>
              <a:rPr lang="hu-HU" dirty="0" smtClean="0"/>
              <a:t> is.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067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61509" cy="612803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u="sng" dirty="0" smtClean="0"/>
              <a:t>Bárdudvarnok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régi 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és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új</a:t>
            </a:r>
            <a:br>
              <a:rPr lang="hu-HU" dirty="0" smtClean="0"/>
            </a:b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közvilágítás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022" y="0"/>
            <a:ext cx="6876978" cy="68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Elérhető anyagok az iskolák számára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Oktatási segédanyag:</a:t>
            </a:r>
            <a:endParaRPr lang="hu-HU" dirty="0"/>
          </a:p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fenyszennyezes.elte.hu/oktatasi.php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>
                <a:hlinkClick r:id="rId3"/>
              </a:rPr>
              <a:t>Videók:</a:t>
            </a:r>
          </a:p>
          <a:p>
            <a:r>
              <a:rPr lang="hu-HU" dirty="0" smtClean="0">
                <a:hlinkClick r:id="rId3"/>
              </a:rPr>
              <a:t>Fényszennyezésmérés digitális fényképezővel: 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www.youtube.com/watch?v=SOVZIr5gZAA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4"/>
              </a:rPr>
              <a:t>Hová tűnnek a csillagok? - A fényszennyezés </a:t>
            </a:r>
            <a:r>
              <a:rPr lang="hu-HU" dirty="0" smtClean="0">
                <a:hlinkClick r:id="rId4"/>
              </a:rPr>
              <a:t>hatásai https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www.youtube.com/watch?v=xr5rWWGFIag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08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Kell a fény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18. századtól nőtt az igény az esti fényre. </a:t>
            </a:r>
          </a:p>
          <a:p>
            <a:r>
              <a:rPr lang="hu-HU" dirty="0" smtClean="0"/>
              <a:t>gyárak több műszakos munkája, </a:t>
            </a:r>
          </a:p>
          <a:p>
            <a:r>
              <a:rPr lang="hu-HU" dirty="0" smtClean="0"/>
              <a:t>a növekvő városok módos rétegének igénye, </a:t>
            </a:r>
          </a:p>
          <a:p>
            <a:r>
              <a:rPr lang="hu-HU" dirty="0" smtClean="0"/>
              <a:t>a nappal dolgozó középrétegének </a:t>
            </a:r>
            <a:r>
              <a:rPr lang="hu-HU" dirty="0" smtClean="0"/>
              <a:t>igénye,</a:t>
            </a:r>
            <a:endParaRPr lang="hu-HU" dirty="0" smtClean="0"/>
          </a:p>
          <a:p>
            <a:r>
              <a:rPr lang="hu-HU" dirty="0" smtClean="0"/>
              <a:t>esti szórakozásához, </a:t>
            </a:r>
          </a:p>
          <a:p>
            <a:r>
              <a:rPr lang="hu-HU" dirty="0" smtClean="0"/>
              <a:t>a társasági élethez fény kellett.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821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Magyarország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Győrben 1816-ban, Szegeden 1827-ben épült ki olajlámpás világítás.</a:t>
            </a:r>
          </a:p>
          <a:p>
            <a:r>
              <a:rPr lang="hu-HU" dirty="0" smtClean="0"/>
              <a:t>A szabadságharc után, 1850-től a városokat császári rendelet kötelezte a közvilágítás kiépítésére.</a:t>
            </a:r>
          </a:p>
          <a:p>
            <a:r>
              <a:rPr lang="hu-HU" dirty="0" smtClean="0"/>
              <a:t>Pesten csak 1856-től használták a légszeszt közvilágítási célra (Rákóczi út).</a:t>
            </a:r>
          </a:p>
          <a:p>
            <a:r>
              <a:rPr lang="hu-HU" dirty="0" smtClean="0"/>
              <a:t>1873-ban Budapesten összesen 2170 utcai gázlámpa volt.</a:t>
            </a:r>
          </a:p>
          <a:p>
            <a:r>
              <a:rPr lang="hu-HU" dirty="0" smtClean="0"/>
              <a:t>1881: ideiglenesen felgyulladtak </a:t>
            </a:r>
            <a:r>
              <a:rPr lang="hu-HU" dirty="0" smtClean="0"/>
              <a:t>elektromos </a:t>
            </a:r>
            <a:r>
              <a:rPr lang="hu-HU" dirty="0" smtClean="0"/>
              <a:t>fények (császári látogatás).</a:t>
            </a:r>
          </a:p>
          <a:p>
            <a:r>
              <a:rPr lang="hu-HU" dirty="0" smtClean="0"/>
              <a:t>1884: az első állandó ívlámpás rendszer Magyarországon. Temesvár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317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Magyarország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1896: ívlámpákat szereltek fel a hidakra.</a:t>
            </a:r>
          </a:p>
          <a:p>
            <a:r>
              <a:rPr lang="hu-HU" dirty="0" smtClean="0"/>
              <a:t>1909: Budapesten az utcákon elektromos világítás lesz.</a:t>
            </a:r>
          </a:p>
          <a:p>
            <a:pPr marL="0" indent="0">
              <a:buNone/>
            </a:pPr>
            <a:r>
              <a:rPr lang="hu-HU" dirty="0" smtClean="0"/>
              <a:t>   A lámpákat kézzel kellett ki-be kapcsolni, és a 37 voltos lámpák fénye</a:t>
            </a:r>
            <a:br>
              <a:rPr lang="hu-HU" dirty="0" smtClean="0"/>
            </a:br>
            <a:r>
              <a:rPr lang="hu-HU" dirty="0" smtClean="0"/>
              <a:t>   nyolcszor akkora volt, mint a teliholdé.</a:t>
            </a:r>
          </a:p>
          <a:p>
            <a:r>
              <a:rPr lang="hu-HU" dirty="0" smtClean="0"/>
              <a:t>A XX. század elején már 55 városban világítottak árammal, és huszonötben gázzal.</a:t>
            </a:r>
          </a:p>
          <a:p>
            <a:r>
              <a:rPr lang="hu-HU" dirty="0" smtClean="0"/>
              <a:t>A II. világháború után előbb a higanygőz, majd a sárga fényű nátriumgőz lámpák terjedtek el, később ez utóbbiak lettek az uralkodó típusok egészen a XX. század végéig.</a:t>
            </a:r>
          </a:p>
          <a:p>
            <a:r>
              <a:rPr lang="hu-HU" dirty="0" smtClean="0"/>
              <a:t>Falvakban a 70-as évek végéig sok helyen a hagyományos izzó volt használatban</a:t>
            </a:r>
            <a:r>
              <a:rPr lang="hu-HU" dirty="0" smtClean="0"/>
              <a:t>. Sok faluban szereltem át közvilágítási lámpát (80-as évek közepe).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399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XX. század vége-XXI</a:t>
            </a:r>
            <a:r>
              <a:rPr lang="hu-HU" dirty="0" smtClean="0"/>
              <a:t>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Elterjedtek </a:t>
            </a:r>
            <a:r>
              <a:rPr lang="hu-HU" dirty="0" smtClean="0"/>
              <a:t>a </a:t>
            </a:r>
            <a:r>
              <a:rPr lang="hu-HU" dirty="0" smtClean="0"/>
              <a:t>kompakt fénycsövek, majd a LED </a:t>
            </a:r>
            <a:r>
              <a:rPr lang="hu-HU" dirty="0" smtClean="0"/>
              <a:t>fényforrások, amelyek kevesebb energiával </a:t>
            </a:r>
            <a:r>
              <a:rPr lang="hu-HU" b="1" dirty="0" smtClean="0"/>
              <a:t>nagyobb</a:t>
            </a:r>
            <a:r>
              <a:rPr lang="hu-HU" dirty="0" smtClean="0"/>
              <a:t> fényerőt biztosítanak és tartósabbak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Jellemző a:</a:t>
            </a:r>
          </a:p>
          <a:p>
            <a:pPr marL="0" indent="0">
              <a:buNone/>
            </a:pPr>
            <a:r>
              <a:rPr lang="hu-HU" dirty="0" smtClean="0"/>
              <a:t>Közvilágítás </a:t>
            </a:r>
            <a:r>
              <a:rPr lang="hu-HU" dirty="0" err="1" smtClean="0"/>
              <a:t>fényerejének</a:t>
            </a:r>
            <a:r>
              <a:rPr lang="hu-HU" dirty="0" smtClean="0"/>
              <a:t> növekedése.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Díszkivilágítások elterjedése (várak, templomok, stb.)</a:t>
            </a:r>
          </a:p>
          <a:p>
            <a:pPr marL="0" indent="0">
              <a:buNone/>
            </a:pPr>
            <a:r>
              <a:rPr lang="hu-HU" dirty="0" smtClean="0"/>
              <a:t>Nagy üvegfelületű épületek terjedése.</a:t>
            </a:r>
          </a:p>
          <a:p>
            <a:pPr marL="0" indent="0">
              <a:buNone/>
            </a:pPr>
            <a:r>
              <a:rPr lang="hu-HU" dirty="0" smtClean="0"/>
              <a:t>Magas, fénykibocsátó épületek, építmények.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03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Meghatározás </a:t>
            </a:r>
            <a:br>
              <a:rPr lang="hu-HU" dirty="0" smtClean="0"/>
            </a:br>
            <a:r>
              <a:rPr lang="hu-HU" sz="3600" i="1" dirty="0"/>
              <a:t>OTÉK definíciója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Fényszennyezés: </a:t>
            </a:r>
          </a:p>
          <a:p>
            <a:pPr marL="0" indent="0">
              <a:buNone/>
            </a:pPr>
            <a:r>
              <a:rPr lang="hu-HU" dirty="0" smtClean="0"/>
              <a:t>Olyan mesterséges zavaró fény, ami a horizont fölé vagy nem kizárólag a megvilágítandó felületre és annak irányába, illetve nem a megfelelő időszakban világít, ezzel káprázást, az égbolt mesterséges fénylését vagy káros élettani és környezeti hatást okoz, beleértve az élővilágra gyakorolt negatív hatásokat is.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OTÉK: Országos Településrendezési és Építési Követelmények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99127"/>
            <a:ext cx="10515600" cy="5077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világítás az emberrel egyidős, de ez nem jelentett kezdettől fogva fényszennyezést. </a:t>
            </a:r>
          </a:p>
          <a:p>
            <a:pPr marL="0" indent="0">
              <a:buNone/>
            </a:pPr>
            <a:r>
              <a:rPr lang="hu-HU" dirty="0" smtClean="0"/>
              <a:t>Ma sem lehet szennyezésként értékelni minden mesterséges fényt.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(bár a 8 milliárd ember azért elég sok fényt bocsát ki….)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fényszennyezés káros környezeti hatásai közül egyet sem jegyeztek fel akkor, amikor gyertyák, fáklyák és tűzhelyek fénye világította meg az ember számára az éjszakát.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XX. század elején már a városok messziről láthatóak voltak, hiszen a légitámadások elleni védekezésképpen szigorú elsötétítési szabályokat vezettek be mindenfelé.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74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világ fényszennyezése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937" y="1598031"/>
            <a:ext cx="10158126" cy="50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14211</TotalTime>
  <Words>780</Words>
  <Application>Microsoft Office PowerPoint</Application>
  <PresentationFormat>Szélesvásznú</PresentationFormat>
  <Paragraphs>106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Fényszennyezés</vt:lpstr>
      <vt:lpstr>Kis történelem</vt:lpstr>
      <vt:lpstr>Kell a fény</vt:lpstr>
      <vt:lpstr>Magyarország</vt:lpstr>
      <vt:lpstr>Magyarország II.</vt:lpstr>
      <vt:lpstr>XX. század vége-XXI. század</vt:lpstr>
      <vt:lpstr>Meghatározás  OTÉK definíciója</vt:lpstr>
      <vt:lpstr>PowerPoint-bemutató</vt:lpstr>
      <vt:lpstr>A világ fényszennyezése</vt:lpstr>
      <vt:lpstr>PowerPoint-bemutató</vt:lpstr>
      <vt:lpstr>Az orosz-ukrán háború hatása Ukrajnára</vt:lpstr>
      <vt:lpstr>Előtte </vt:lpstr>
      <vt:lpstr>Jelenleg</vt:lpstr>
      <vt:lpstr>Magyarország fényszennyezettsége</vt:lpstr>
      <vt:lpstr>Balaton</vt:lpstr>
      <vt:lpstr>PowerPoint-bemutató</vt:lpstr>
      <vt:lpstr>PowerPoint-bemutató</vt:lpstr>
      <vt:lpstr>Emberekre gyakorolt hatás</vt:lpstr>
      <vt:lpstr>PowerPoint-bemutató</vt:lpstr>
      <vt:lpstr>PowerPoint-bemutató</vt:lpstr>
      <vt:lpstr>Állatokra gyakorolt hatás</vt:lpstr>
      <vt:lpstr>PowerPoint-bemutató</vt:lpstr>
      <vt:lpstr>Kutatás </vt:lpstr>
      <vt:lpstr>PowerPoint-bemutató</vt:lpstr>
      <vt:lpstr>      Bárdudvarnok  régi    és  új   közvilágítás       </vt:lpstr>
      <vt:lpstr>Elérhető anyagok az iskolák számára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Fényszennyezés</dc:title>
  <dc:creator>Sztankai Szabolcs János</dc:creator>
  <cp:lastModifiedBy>Sztankai Szabolcs János</cp:lastModifiedBy>
  <cp:revision>36</cp:revision>
  <cp:lastPrinted>2022-12-05T16:20:05Z</cp:lastPrinted>
  <dcterms:created xsi:type="dcterms:W3CDTF">2022-10-04T16:53:13Z</dcterms:created>
  <dcterms:modified xsi:type="dcterms:W3CDTF">2022-12-07T13:49:17Z</dcterms:modified>
</cp:coreProperties>
</file>