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59" r:id="rId13"/>
    <p:sldId id="25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38298" autoAdjust="0"/>
  </p:normalViewPr>
  <p:slideViewPr>
    <p:cSldViewPr snapToGrid="0">
      <p:cViewPr varScale="1">
        <p:scale>
          <a:sx n="26" d="100"/>
          <a:sy n="26" d="100"/>
        </p:scale>
        <p:origin x="2116" y="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EBD38-B066-46D3-B13C-77D4A87755C5}" type="datetimeFigureOut">
              <a:rPr lang="hu-HU" smtClean="0"/>
              <a:t>2024. 10. 11.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E1F59-BE82-43DD-BD0F-3162683139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9081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M%C3%ADtosz" TargetMode="External"/><Relationship Id="rId3" Type="http://schemas.openxmlformats.org/officeDocument/2006/relationships/hyperlink" Target="https://hu.wikipedia.org/wiki/Alan_Turing" TargetMode="External"/><Relationship Id="rId7" Type="http://schemas.openxmlformats.org/officeDocument/2006/relationships/hyperlink" Target="https://hu.wikipedia.org/wiki/Mesters%C3%A9ges_intelligencia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hu.wikipedia.org/wiki/Turing-teszt#cite_note-1" TargetMode="External"/><Relationship Id="rId5" Type="http://schemas.openxmlformats.org/officeDocument/2006/relationships/hyperlink" Target="https://hu.wikipedia.org/wiki/1950" TargetMode="External"/><Relationship Id="rId4" Type="http://schemas.openxmlformats.org/officeDocument/2006/relationships/hyperlink" Target="https://hu.wikipedia.org/wiki/Enigma_(g%C3%A9p)" TargetMode="Externa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Garri_Kaszparov" TargetMode="External"/><Relationship Id="rId3" Type="http://schemas.openxmlformats.org/officeDocument/2006/relationships/hyperlink" Target="https://hu.wikipedia.org/wiki/IBM" TargetMode="External"/><Relationship Id="rId7" Type="http://schemas.openxmlformats.org/officeDocument/2006/relationships/hyperlink" Target="https://hu.wikipedia.org/wiki/New_York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hu.wikipedia.org/wiki/1997" TargetMode="External"/><Relationship Id="rId11" Type="http://schemas.openxmlformats.org/officeDocument/2006/relationships/hyperlink" Target="https://hu.wikipedia.org/wiki/Deep_Blue#cite_note-IBM.d.2-2" TargetMode="External"/><Relationship Id="rId5" Type="http://schemas.openxmlformats.org/officeDocument/2006/relationships/hyperlink" Target="https://hu.wikipedia.org/wiki/Sakk" TargetMode="External"/><Relationship Id="rId10" Type="http://schemas.openxmlformats.org/officeDocument/2006/relationships/hyperlink" Target="https://hu.wikipedia.org/wiki/Szem%C3%A9lyis%C3%A9g" TargetMode="External"/><Relationship Id="rId4" Type="http://schemas.openxmlformats.org/officeDocument/2006/relationships/hyperlink" Target="https://hu.wikipedia.org/wiki/Sz%C3%A1m%C3%ADt%C3%B3g%C3%A9p" TargetMode="External"/><Relationship Id="rId9" Type="http://schemas.openxmlformats.org/officeDocument/2006/relationships/hyperlink" Target="https://hu.wikipedia.org/wiki/Processzor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Üdvözlöm Önöket! Ma a mesterséges intelligencia izgalmas világába kalauzolom Önöket. Megismerkedünk majd azzal, hogy mi is az a mesterséges intelligencia, hogyan működik, és milyen hatással van életünkre. Készen állnak?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E1F59-BE82-43DD-BD0F-3162683139C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5114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mesterséges intelligencia, vagy röviden MI, olyan számítógépes rendszereket takar, amelyek képesek emberi intelligenciát igénylő feladatokat elvégezni, mint például a tanulás, a problémamegoldás vagy a döntéshozatal. Két fő típusát különböztetjük meg: a szűk mesterséges intelligencia, amely egyetlen feladatra specializálódott, és az általános mestersége intelligencia, amely képes bármilyen intellektuális feladatot elvégezni.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E1F59-BE82-43DD-BD0F-3162683139C1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7532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Alan Turing a </a:t>
            </a:r>
            <a:r>
              <a:rPr lang="hu-HU" dirty="0" err="1"/>
              <a:t>Midjourney</a:t>
            </a:r>
            <a:r>
              <a:rPr lang="hu-HU" dirty="0"/>
              <a:t> AI által generált akvarellen (2023)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E1F59-BE82-43DD-BD0F-3162683139C1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7263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Alan Turing"/>
              </a:rPr>
              <a:t>Alan Turing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miután </a:t>
            </a:r>
            <a:r>
              <a:rPr lang="hu-HU" sz="1200" b="0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a </a:t>
            </a:r>
            <a:r>
              <a:rPr lang="hu-HU" sz="1200" b="0" i="0" kern="1200" dirty="0">
                <a:solidFill>
                  <a:schemeClr val="tx1"/>
                </a:solidFill>
                <a:effectLst/>
                <a:highlight>
                  <a:srgbClr val="00FF00"/>
                </a:highlight>
                <a:latin typeface="+mn-lt"/>
                <a:ea typeface="+mn-ea"/>
                <a:cs typeface="+mn-cs"/>
              </a:rPr>
              <a:t>második világháború 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alatt a németek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titkosító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berendezését, </a:t>
            </a:r>
            <a:r>
              <a:rPr lang="hu-HU" sz="1200" b="0" i="0" kern="1200" dirty="0">
                <a:solidFill>
                  <a:schemeClr val="tx1"/>
                </a:solidFill>
                <a:effectLst/>
                <a:highlight>
                  <a:srgbClr val="00FF00"/>
                </a:highlight>
                <a:latin typeface="+mn-lt"/>
                <a:ea typeface="+mn-ea"/>
                <a:cs typeface="+mn-cs"/>
              </a:rPr>
              <a:t>az 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highlight>
                  <a:srgbClr val="00FF00"/>
                </a:highlight>
                <a:latin typeface="+mn-lt"/>
                <a:ea typeface="+mn-ea"/>
                <a:cs typeface="+mn-cs"/>
                <a:hlinkClick r:id="rId4" tooltip="Enigma (gép)"/>
              </a:rPr>
              <a:t>Enigmát</a:t>
            </a:r>
            <a:r>
              <a:rPr lang="hu-HU" sz="1200" b="0" i="0" kern="1200" dirty="0">
                <a:solidFill>
                  <a:schemeClr val="tx1"/>
                </a:solidFill>
                <a:effectLst/>
                <a:highlight>
                  <a:srgbClr val="00FF00"/>
                </a:highlight>
                <a:latin typeface="+mn-lt"/>
                <a:ea typeface="+mn-ea"/>
                <a:cs typeface="+mn-cs"/>
              </a:rPr>
              <a:t> feltörte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1950"/>
              </a:rPr>
              <a:t>1950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-ben vetette fel</a:t>
            </a:r>
            <a:r>
              <a:rPr lang="hu-HU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[1]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 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Turing-teszt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koncepcióját, ami arra hivatott, hogy </a:t>
            </a:r>
            <a:r>
              <a:rPr lang="hu-HU" sz="1200" b="0" i="0" kern="1200" dirty="0">
                <a:solidFill>
                  <a:schemeClr val="tx1"/>
                </a:solidFill>
                <a:effectLst/>
                <a:highlight>
                  <a:srgbClr val="00FF00"/>
                </a:highlight>
                <a:latin typeface="+mn-lt"/>
                <a:ea typeface="+mn-ea"/>
                <a:cs typeface="+mn-cs"/>
              </a:rPr>
              <a:t>egy adott gépezetről megállapítsa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képes-e olyan válaszokat adni, mint egy ember. Ez a 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Mesterséges intelligencia"/>
              </a:rPr>
              <a:t>mesterséges intelligencia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hajnalán felvetett ötlet jelentős mértékben hozzájárult a gondolkodó gépezet ősi 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Mítosz"/>
              </a:rPr>
              <a:t>mítoszának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újbóli felelevenítéséhez a számítástechnika korában.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teszt abból áll, hogy a bíráló billentyűzet és monitor közvetítésével kérdéseket tesz fel a két tesztalanynak, akiket így se nem láthat, se nem hallhat. A két alany egyike valóban ember, míg a másik egy gép, és mindketten megpróbálják meggyőzni a kérdezőt arról, hogy ők gondolkodó emberek. Ha a kérdező öt perces faggatás után sem tudja egyértelműen megállapítani, hogy a két alany közül melyik a gép, akkor a gép sikerrel teljesítette a tesztet.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teljes Turing-teszt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emellett alkalmaz még egy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videójelet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is, amivel a programok optikai érzékelését is lehet tesztelni.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Turing azt feltételezte, hogy legkésőbb 2000-re lehetségessé válik egy olyan program megalkotása, amelynél öt perc „beszélgetés” után az átlagos felhasználó már csak 70%-os eséllyel tehet különbséget ember és gép között. Az a tény, hogy ez az optimista jóslat nem vált valóra, a mesterséges intelligencia úttörőinek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elbizakodottságát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mutatja.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E1F59-BE82-43DD-BD0F-3162683139C1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3708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 </a:t>
            </a:r>
            <a:r>
              <a:rPr lang="hu-H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az 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IBM"/>
              </a:rPr>
              <a:t>IBM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által körülbelül 20 millió dolláros költséggel kifejlesztett 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Számítógép"/>
              </a:rPr>
              <a:t>számítógép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amely 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Sakk"/>
              </a:rPr>
              <a:t>sakkjátékban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1997"/>
              </a:rPr>
              <a:t>1997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-ben egy szabályszerű hatjátszmás páros mérkőzésen 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New York"/>
              </a:rPr>
              <a:t>New Yorkban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3,5-2,5 arányban legyőzte 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Garri Kaszparov"/>
              </a:rPr>
              <a:t>Garri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Garri Kaszparov"/>
              </a:rPr>
              <a:t>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Garri Kaszparov"/>
              </a:rPr>
              <a:t>Kaszparovot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az emberi sakkozás akkori világbajnokát. 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sakkszámítógépek fejlesztése során az első alkalmak egyike volt, amikor lépések kiértékeléséhez összekapcsoltak két 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Processzor"/>
              </a:rPr>
              <a:t>processzort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Érdekesség: annak ellenére, hogy a számítógép a 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Személyiség"/>
              </a:rPr>
              <a:t>személyiségnek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egy szikrájával sem rendelkezik, a vállalat hírességi listáján előkelőbb helyen áll, mint az IBM hús-vér vezetői, amivel egy új típusú sztár jelent meg a populáris kultúrában.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Kaszparovval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lejátszott sakkparti a világ leghíresebb játszmái közé került. Ezt követően a Deep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 jelentősen feljavították – ez lett nem hivatalos „becenevén” a </a:t>
            </a:r>
            <a:r>
              <a:rPr lang="hu-H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Deeper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ami újra játszott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Kaszparovval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1997 májusában és nyert.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1997-es játszma idején a keresőalgoritmus 40 lépéspár mélységig jutott el, míg a nem-kiterjesztett keresés 12 lépéspár mélységű volt.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Kaszparov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becsült 'keresési mélysége' ugyanekkor kb. 10-12 lépéspár volt. Egy érdekes összehasonlítás olvasható a Deep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Kaszparov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eltérő stílusáról az IBM oldalain.</a:t>
            </a:r>
            <a:r>
              <a:rPr lang="hu-HU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[2]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E1F59-BE82-43DD-BD0F-3162683139C1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8246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mély tanulás olyan gépi tanulás, amely mesterséges neurális hálózatokkal teszi lehetővé, hogy a digitális rendszerek tanuljanak és döntéseket hozzanak strukturálatlan,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címkézetlen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adatok alapján.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Általánosságban elmondható, hogy a gépi tanulás az AI-rendszereket tanítja be úgy, hogy azok tanulni tudjanak az adatokból szerzett tapasztalatokból, hogy fel tudják ismerni a mintákat, javaslatokat tegyenek és alkalmazkodjanak. A mély tanulásnak köszönhetően a digitális rendszerek nem csupán a szabályok alapján reagálnak, hanem példákból építik fel az ismereteket, majd ezeket az ismereteket használják fel az emberekéhez hasonló reagálásra, viselkedésre és teljesítményre.</a:t>
            </a:r>
          </a:p>
          <a:p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Hogyan működik a mély tanulás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mély tanulás több rétegben elhelyezett neurális hálózati architektúrákra, a felhőben vagy fürtökön üzembe helyezett nagy teljesítményű grafikai feldolgozóegységekre, valamint nagy mennyiségű megcímkézett adatokra támaszkodik ahhoz, hogy rendkívül nagy pontosságot érjen el a szövegek, a beszéd és a képek felismerésénél.</a:t>
            </a:r>
          </a:p>
          <a:p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 az a mély tanulási keretrendszer?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összetett gépi tanulási modellek könnyebb megvalósítása érdekében a fejlesztők olyan mély tanulási keretrendszereket használnak, mint a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TensorFlow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vagy a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PyTorch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Ezek a keretrendszerek leegyszerűsítik a neurális hálózatok betanítása során felhasználható adatok gyűjtésének folyamatát. 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mély tanulási modellek betanítására különböző stratégiákat és módszereket lehet alkalmazni.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Felügyelt tanulás esetén az algoritmusok címkézett adatkészletekkel vannak betanítva. Ez azt jelenti, hogy amikor az algoritmus döntést hoz egy adott információról, az adatokban található címkékkel ellenőrizheti, hogy ez a döntés helyes-e. </a:t>
            </a:r>
          </a:p>
          <a:p>
            <a:r>
              <a:rPr lang="hu-HU" dirty="0"/>
              <a:t>A felügyelet nélküli tanulás során az algoritmusok olyan adatokkal vannak betanítva, amelyek nem tartalmaznak címkéket vagy információkat,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egy rendszer megerősítő tanulást használ, akkor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próbálkozásos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módszer használatával oldja meg a feladatokat, Megerősítő tanulás esetén az algoritmus nem adathalmazokat használ a döntésekhez, hanem olyan információkat, amelyeket a környezetből gyűjt össze.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mély tanulási és a megerősítő tanulási technikák kombinálásával egy mély megerősítő tanulásnak nevezett gépi tanulási típust hozhatunk létre. A mély megerősítő tanulás ugyanazt a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próbálkozásos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döntéshozatali és összetett célelérési módszert használja, mint a megerősítő tanulás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E1F59-BE82-43DD-BD0F-3162683139C1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732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mesterséges intelligencia használata leginkább arról szól, hogyan lehet az adatokból értéket előállítani, hogyan lehet az információ begyűjtésétől eljutni a döntéshozatalig.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Korántsem arról van szó, hogy az emberi gondolkodást imitáljuk, hanem arról a képességről, hogy egy szoftver úgy képes problémákat megoldani, hogy az messziről emlékeztet egy kicsit a “döntéshozás” folyamatára: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kutatók az elmúlt években egyre több empirikus megfigyelést gyűjtöttek egyes algoritmusok hatékonyságáról. </a:t>
            </a:r>
          </a:p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Azért nevezzük tehát mesterséges “intelligenciának”, mert a gép már olyan műveletek végrehajtására is képes lehet, amelyek messziről emlékeztethetnek olyan folyamatokra, amelyekre eddig csak az emberi elme volt képes: </a:t>
            </a:r>
            <a:r>
              <a:rPr lang="hu-HU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észlelésre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hu-HU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tanulásra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és a </a:t>
            </a:r>
            <a:r>
              <a:rPr lang="hu-HU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környezetre való reagálásra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Ez teremtette meg például a megerősítéses tanulás (</a:t>
            </a:r>
            <a:r>
              <a:rPr lang="hu-HU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reinforcement</a:t>
            </a:r>
            <a:r>
              <a:rPr lang="hu-HU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lehetőségét is. A program kísérletezhet a megoldásokkal, és meg tudja figyelni, hogy mely </a:t>
            </a:r>
            <a:r>
              <a:rPr lang="hu-HU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döntések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(inkább választások) milyen eredményekhez vezetnek. Ezután folyamatosan optimalizálni tudja a saját munkafolyamatát úgy, hogy egyre kevesebb lépésből (hatékonyabban) jusson el az eredményig, vagy egyre jobb eredményeket érjen el. Miért “intelligens” az a bizonyos mosópor a reklámban? Azért, mert a kémiai összetevőinek köszönhetően agresszíven bontja a szennyezőanyagokat, de a ruha anyagát nem bántja - legalábbis ez az ígéret. Vagyis a mosópor “döntést tud hozni”: itt a zsírfolt, feloldom, ez már a pamut, békén hagyom.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E1F59-BE82-43DD-BD0F-3162683139C1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329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8EE9-722D-483D-8393-9C00B142D088}" type="datetimeFigureOut">
              <a:rPr lang="hu-HU" smtClean="0"/>
              <a:t>2024. 10. 11.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19F-DB5F-4741-A336-A19F63213C75}" type="slidenum">
              <a:rPr lang="hu-HU" smtClean="0"/>
              <a:t>‹#›</a:t>
            </a:fld>
            <a:endParaRPr lang="hu-H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047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8EE9-722D-483D-8393-9C00B142D088}" type="datetimeFigureOut">
              <a:rPr lang="hu-HU" smtClean="0"/>
              <a:t>2024. 10. 11.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19F-DB5F-4741-A336-A19F63213C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364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8EE9-722D-483D-8393-9C00B142D088}" type="datetimeFigureOut">
              <a:rPr lang="hu-HU" smtClean="0"/>
              <a:t>2024. 10. 11.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19F-DB5F-4741-A336-A19F63213C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7730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8EE9-722D-483D-8393-9C00B142D088}" type="datetimeFigureOut">
              <a:rPr lang="hu-HU" smtClean="0"/>
              <a:t>2024. 10. 11.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19F-DB5F-4741-A336-A19F63213C75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783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8EE9-722D-483D-8393-9C00B142D088}" type="datetimeFigureOut">
              <a:rPr lang="hu-HU" smtClean="0"/>
              <a:t>2024. 10. 11.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19F-DB5F-4741-A336-A19F63213C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1792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8EE9-722D-483D-8393-9C00B142D088}" type="datetimeFigureOut">
              <a:rPr lang="hu-HU" smtClean="0"/>
              <a:t>2024. 10. 11.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19F-DB5F-4741-A336-A19F63213C75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2132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8EE9-722D-483D-8393-9C00B142D088}" type="datetimeFigureOut">
              <a:rPr lang="hu-HU" smtClean="0"/>
              <a:t>2024. 10. 11.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19F-DB5F-4741-A336-A19F63213C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3274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8EE9-722D-483D-8393-9C00B142D088}" type="datetimeFigureOut">
              <a:rPr lang="hu-HU" smtClean="0"/>
              <a:t>2024. 10. 11.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19F-DB5F-4741-A336-A19F63213C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2211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8EE9-722D-483D-8393-9C00B142D088}" type="datetimeFigureOut">
              <a:rPr lang="hu-HU" smtClean="0"/>
              <a:t>2024. 10. 11.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19F-DB5F-4741-A336-A19F63213C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3179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8EE9-722D-483D-8393-9C00B142D088}" type="datetimeFigureOut">
              <a:rPr lang="hu-HU" smtClean="0"/>
              <a:t>2024. 10. 11.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19F-DB5F-4741-A336-A19F63213C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3155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8EE9-722D-483D-8393-9C00B142D088}" type="datetimeFigureOut">
              <a:rPr lang="hu-HU" smtClean="0"/>
              <a:t>2024. 10. 11.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19F-DB5F-4741-A336-A19F63213C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18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8EE9-722D-483D-8393-9C00B142D088}" type="datetimeFigureOut">
              <a:rPr lang="hu-HU" smtClean="0"/>
              <a:t>2024. 10. 11.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19F-DB5F-4741-A336-A19F63213C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6780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8EE9-722D-483D-8393-9C00B142D088}" type="datetimeFigureOut">
              <a:rPr lang="hu-HU" smtClean="0"/>
              <a:t>2024. 10. 11.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19F-DB5F-4741-A336-A19F63213C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171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8EE9-722D-483D-8393-9C00B142D088}" type="datetimeFigureOut">
              <a:rPr lang="hu-HU" smtClean="0"/>
              <a:t>2024. 10. 11.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19F-DB5F-4741-A336-A19F63213C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1905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8EE9-722D-483D-8393-9C00B142D088}" type="datetimeFigureOut">
              <a:rPr lang="hu-HU" smtClean="0"/>
              <a:t>2024. 10. 11.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19F-DB5F-4741-A336-A19F63213C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2153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8EE9-722D-483D-8393-9C00B142D088}" type="datetimeFigureOut">
              <a:rPr lang="hu-HU" smtClean="0"/>
              <a:t>2024. 10. 11.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19F-DB5F-4741-A336-A19F63213C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1067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78EE9-722D-483D-8393-9C00B142D088}" type="datetimeFigureOut">
              <a:rPr lang="hu-HU" smtClean="0"/>
              <a:t>2024. 10. 11.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719F-DB5F-4741-A336-A19F63213C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128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8478EE9-722D-483D-8393-9C00B142D088}" type="datetimeFigureOut">
              <a:rPr lang="hu-HU" smtClean="0"/>
              <a:t>2024. 10. 11.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F68719F-DB5F-4741-A336-A19F63213C7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08084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Deep_Blue" TargetMode="External"/><Relationship Id="rId2" Type="http://schemas.openxmlformats.org/officeDocument/2006/relationships/hyperlink" Target="https://hu.wikipedia.org/wiki/Mesters%C3%A9ges_intelligenci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uroparl.europa.eu/pdfs/news/expert/2020/9/story/20200918STO87404/20200918STO87404_hu.pdf" TargetMode="External"/><Relationship Id="rId5" Type="http://schemas.openxmlformats.org/officeDocument/2006/relationships/hyperlink" Target="https://lexunit.hu/blog/a-mesterseges-intelligencia-hetkoznapi-alkalmazasai/" TargetMode="External"/><Relationship Id="rId4" Type="http://schemas.openxmlformats.org/officeDocument/2006/relationships/hyperlink" Target="https://azure.microsoft.com/hu-hu/resources/cloud-computing-dictionary/what-is-deep-learning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towardsdatascience.com/mcculloch-pitts-model-5fdf65ac5dd1" TargetMode="External"/><Relationship Id="rId13" Type="http://schemas.openxmlformats.org/officeDocument/2006/relationships/hyperlink" Target="http://www.titoktan.hu/_raktar/_e_vilagi_gondolatok/6.GondolTuringteszt.htm" TargetMode="External"/><Relationship Id="rId18" Type="http://schemas.openxmlformats.org/officeDocument/2006/relationships/hyperlink" Target="https://hvg.hu/tudomany/20190327_turing_dij_informatikai_nobel_mesterseges_intelligencia_melytanulas" TargetMode="External"/><Relationship Id="rId3" Type="http://schemas.openxmlformats.org/officeDocument/2006/relationships/hyperlink" Target="https://haszon.hu/media-library/mesterseges-intelligenciaval-felvertezett-robot-nyujtja-a-kezet-egy-kifestett-kormu-nonek-egy-szurke-szobaban.jpg?id=28249760&amp;width=1200&amp;height=800&amp;quality=85&amp;coordinates=74%2C0%2C74%2C0" TargetMode="External"/><Relationship Id="rId21" Type="http://schemas.openxmlformats.org/officeDocument/2006/relationships/hyperlink" Target="https://kiszervezettmarketing.hu/weboldal-keszites/google-kepkereso/" TargetMode="External"/><Relationship Id="rId7" Type="http://schemas.openxmlformats.org/officeDocument/2006/relationships/hyperlink" Target="https://en.wikipedia.org/wiki/Principia_Mathematica" TargetMode="External"/><Relationship Id="rId12" Type="http://schemas.openxmlformats.org/officeDocument/2006/relationships/hyperlink" Target="https://theleonardo.org/androids-dream-electric-sheep/" TargetMode="External"/><Relationship Id="rId17" Type="http://schemas.openxmlformats.org/officeDocument/2006/relationships/hyperlink" Target="https://calliovision.hu/blog/mit-is-jelent-a-mesterseges-intelligencia/" TargetMode="External"/><Relationship Id="rId2" Type="http://schemas.openxmlformats.org/officeDocument/2006/relationships/hyperlink" Target="https://u-szeged.hu/site/upload/2022/08/mi_foto.jpg" TargetMode="External"/><Relationship Id="rId16" Type="http://schemas.openxmlformats.org/officeDocument/2006/relationships/hyperlink" Target="https://hu.wikipedia.org/wiki/Garri_Kimovics_Kaszparov" TargetMode="External"/><Relationship Id="rId20" Type="http://schemas.openxmlformats.org/officeDocument/2006/relationships/hyperlink" Target="https://sv.vecteezy.com/foton/27173909-ai-trogen-kvinna-robot-artificiell-intelligens-robot-i-de-framtida-begrepp-ai-generera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u.wikipedia.org/wiki/A_sz%C3%A1m%C3%ADt%C3%B3g%C3%A9p_t%C3%B6rt%C3%A9nete" TargetMode="External"/><Relationship Id="rId11" Type="http://schemas.openxmlformats.org/officeDocument/2006/relationships/hyperlink" Target="https://www.investopedia.com/terms/t/turing-test.asp" TargetMode="External"/><Relationship Id="rId24" Type="http://schemas.openxmlformats.org/officeDocument/2006/relationships/hyperlink" Target="https://www.portfolio.hu/short/20230123/veszelyt-jelent-rank-a-mesterseges-intelligencia-es-ezt-o-is-tudja-592304" TargetMode="External"/><Relationship Id="rId5" Type="http://schemas.openxmlformats.org/officeDocument/2006/relationships/hyperlink" Target="https://hu.wikipedia.org/wiki/Pascaline#:~:text=Ez%20a%20k%C3%B6zz%C3%A9tett%20v%C3%A1ltozat%2C%20ellen%C5%91rizve,f%C3%A1rads%C3%A1g%C3%A1ba%20ker%C3%BClnek%20a%20sz%C3%A1m%C3%ADt%C3%A1si%20m%C5%B1veletek" TargetMode="External"/><Relationship Id="rId15" Type="http://schemas.openxmlformats.org/officeDocument/2006/relationships/hyperlink" Target="https://hu.wikipedia.org/wiki/Deep_Blue" TargetMode="External"/><Relationship Id="rId23" Type="http://schemas.openxmlformats.org/officeDocument/2006/relationships/hyperlink" Target="https://lexunit.hu/blog/a-mesterseges-intelligencia-hetkoznapi-alkalmazasai/" TargetMode="External"/><Relationship Id="rId10" Type="http://schemas.openxmlformats.org/officeDocument/2006/relationships/hyperlink" Target="https://obev.eu/gyakori-kerdesek/turing-teszt/" TargetMode="External"/><Relationship Id="rId19" Type="http://schemas.openxmlformats.org/officeDocument/2006/relationships/hyperlink" Target="https://szkeptikus.blog.hu/2023/05/12/a_mesterseges_intelligencia_modszerek_attekintese" TargetMode="External"/><Relationship Id="rId4" Type="http://schemas.openxmlformats.org/officeDocument/2006/relationships/hyperlink" Target="https://en.wikipedia.org/wiki/Ren%C3%A9_Descartes#/media/File:Frans_Hals_-_Portret_van_Ren%C3%A9_Descartes.jpg" TargetMode="External"/><Relationship Id="rId9" Type="http://schemas.openxmlformats.org/officeDocument/2006/relationships/hyperlink" Target="https://hu.wikipedia.org/wiki/Mesters%C3%A9ges_intelligencia" TargetMode="External"/><Relationship Id="rId14" Type="http://schemas.openxmlformats.org/officeDocument/2006/relationships/hyperlink" Target="https://www.youtube.com/watch?v=JfGVQq2jIuY" TargetMode="External"/><Relationship Id="rId22" Type="http://schemas.openxmlformats.org/officeDocument/2006/relationships/hyperlink" Target="https://nordvpn.com/blog/what-is-a-chatbot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E935E8-8968-4DE4-9C63-04D3E37AF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521" y="279484"/>
            <a:ext cx="11089866" cy="2095703"/>
          </a:xfrm>
        </p:spPr>
        <p:txBody>
          <a:bodyPr>
            <a:normAutofit/>
          </a:bodyPr>
          <a:lstStyle/>
          <a:p>
            <a:r>
              <a:rPr lang="hu-HU" sz="6000" dirty="0"/>
              <a:t>A mesterséges intelligencia világa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0C50FC6-3415-44BE-94A9-E5A498415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9080" y="2903457"/>
            <a:ext cx="5446354" cy="1975946"/>
          </a:xfrm>
        </p:spPr>
        <p:txBody>
          <a:bodyPr/>
          <a:lstStyle/>
          <a:p>
            <a:r>
              <a:rPr lang="hu-HU" dirty="0"/>
              <a:t>Mi az a mesterséges intelligencia? </a:t>
            </a:r>
          </a:p>
          <a:p>
            <a:r>
              <a:rPr lang="hu-HU" dirty="0"/>
              <a:t>Honnan indult? </a:t>
            </a:r>
          </a:p>
          <a:p>
            <a:r>
              <a:rPr lang="hu-HU" dirty="0"/>
              <a:t>Hol találkozhatunk vele a jelenben?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0872DA7-F508-4A8A-B893-164BAA703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67" y="2641913"/>
            <a:ext cx="5940074" cy="3339989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29801637-C008-4C89-8677-E0D4B41B4167}"/>
              </a:ext>
            </a:extLst>
          </p:cNvPr>
          <p:cNvSpPr txBox="1"/>
          <p:nvPr/>
        </p:nvSpPr>
        <p:spPr>
          <a:xfrm>
            <a:off x="8465270" y="5981902"/>
            <a:ext cx="3563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tx2">
                    <a:lumMod val="75000"/>
                  </a:schemeClr>
                </a:solidFill>
              </a:rPr>
              <a:t>Dobiné Oláh Éva</a:t>
            </a:r>
          </a:p>
          <a:p>
            <a:pPr algn="ctr"/>
            <a:r>
              <a:rPr lang="hu-HU" dirty="0">
                <a:solidFill>
                  <a:schemeClr val="tx2">
                    <a:lumMod val="75000"/>
                  </a:schemeClr>
                </a:solidFill>
              </a:rPr>
              <a:t>2024.10.10.</a:t>
            </a:r>
          </a:p>
        </p:txBody>
      </p:sp>
    </p:spTree>
    <p:extLst>
      <p:ext uri="{BB962C8B-B14F-4D97-AF65-F5344CB8AC3E}">
        <p14:creationId xmlns:p14="http://schemas.microsoft.com/office/powerpoint/2010/main" val="16839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169008-5148-424C-9147-24E5FBA49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3990" y="2314878"/>
            <a:ext cx="3482435" cy="1114121"/>
          </a:xfrm>
        </p:spPr>
        <p:txBody>
          <a:bodyPr>
            <a:normAutofit/>
          </a:bodyPr>
          <a:lstStyle/>
          <a:p>
            <a:r>
              <a:rPr lang="hu-HU" sz="2800" dirty="0"/>
              <a:t>Amikor a hóhért akasztják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58E7FCD-6595-4336-8F64-C7CF44189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13496" cy="68580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BBA82D0-9331-4D6F-8584-A0416F02F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41" y="3940735"/>
            <a:ext cx="5260765" cy="242281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35995528-3F53-4FA4-8F57-BE082032A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19053">
            <a:off x="7282161" y="3511482"/>
            <a:ext cx="4340728" cy="1914310"/>
          </a:xfrm>
          <a:prstGeom prst="rect">
            <a:avLst/>
          </a:prstGeom>
        </p:spPr>
      </p:pic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787C0178-13B9-4479-A9BA-8921F569E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40044" y="165688"/>
            <a:ext cx="5334462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9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E0EC0F0A-4E1E-4907-B10E-D2EAB9D2E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02"/>
            <a:ext cx="12192000" cy="686440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9464427-C0AA-46D2-9949-C48F8BADC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27" y="124343"/>
            <a:ext cx="4627265" cy="210330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E041A8B-D194-4378-9622-64B345863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27" y="2341265"/>
            <a:ext cx="4688230" cy="224961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8284121-DA49-4BEC-BE4D-8AB407330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20" y="4742505"/>
            <a:ext cx="4615072" cy="211549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D0755EE-1FEB-49B2-ABFB-C294850AD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8672" y="139291"/>
            <a:ext cx="4712616" cy="195088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F8BE03A-AC15-4DE6-9AD1-FD551B3738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1211" y="2281849"/>
            <a:ext cx="4749196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3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FEAC6C-23D4-4C20-B84C-3828A8190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764D020A-BB9A-4FAC-8A54-A4125D583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685800"/>
            <a:ext cx="8534400" cy="3614738"/>
          </a:xfrm>
        </p:spPr>
        <p:txBody>
          <a:bodyPr>
            <a:normAutofit fontScale="92500"/>
          </a:bodyPr>
          <a:lstStyle/>
          <a:p>
            <a:r>
              <a:rPr lang="hu-HU" sz="1600" dirty="0"/>
              <a:t>Felhasznált irodalom: </a:t>
            </a:r>
            <a:br>
              <a:rPr lang="hu-HU" sz="1600" dirty="0"/>
            </a:br>
            <a:r>
              <a:rPr lang="hu-HU" sz="1600" cap="none" dirty="0">
                <a:solidFill>
                  <a:schemeClr val="bg1"/>
                </a:solidFill>
                <a:ea typeface="+mn-ea"/>
                <a:cs typeface="Arial" panose="020B0604020202020204" pitchFamily="34" charset="0"/>
                <a:hlinkClick r:id="rId2"/>
              </a:rPr>
              <a:t>https://hu.wikipedia.org/wiki/Mesters%C3%A9ges_intelligencia</a:t>
            </a:r>
            <a:endParaRPr lang="hu-HU" sz="1600" cap="none" dirty="0">
              <a:solidFill>
                <a:schemeClr val="bg1"/>
              </a:solidFill>
              <a:ea typeface="+mn-ea"/>
              <a:cs typeface="Arial" panose="020B0604020202020204" pitchFamily="34" charset="0"/>
            </a:endParaRPr>
          </a:p>
          <a:p>
            <a:r>
              <a:rPr lang="hu-HU" sz="1800" dirty="0">
                <a:solidFill>
                  <a:schemeClr val="bg1"/>
                </a:solidFill>
                <a:cs typeface="Arial" panose="020B0604020202020204" pitchFamily="34" charset="0"/>
                <a:hlinkClick r:id="rId3"/>
              </a:rPr>
              <a:t>https://hu.wikipedia.org/wiki/Deep_Blue</a:t>
            </a:r>
            <a:endParaRPr lang="hu-HU" sz="1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hu-HU" sz="1800" dirty="0">
                <a:solidFill>
                  <a:schemeClr val="bg1"/>
                </a:solidFill>
                <a:cs typeface="Arial" panose="020B0604020202020204" pitchFamily="34" charset="0"/>
                <a:hlinkClick r:id="rId4"/>
              </a:rPr>
              <a:t>https://azure.microsoft.com/hu-hu/resources/cloud-computing-dictionary/what-is-deep-learning/</a:t>
            </a:r>
            <a:endParaRPr lang="hu-HU" sz="1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hu-HU" sz="1800" dirty="0">
                <a:solidFill>
                  <a:schemeClr val="bg1"/>
                </a:solidFill>
                <a:cs typeface="Arial" panose="020B0604020202020204" pitchFamily="34" charset="0"/>
                <a:hlinkClick r:id="rId5"/>
              </a:rPr>
              <a:t>https://lexunit.hu/blog/a-mesterseges-intelligencia-hetkoznapi-alkalmazasai/</a:t>
            </a:r>
            <a:endParaRPr lang="hu-HU" sz="1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hu-HU" sz="1800" dirty="0">
                <a:solidFill>
                  <a:schemeClr val="bg1"/>
                </a:solidFill>
                <a:cs typeface="Arial" panose="020B0604020202020204" pitchFamily="34" charset="0"/>
                <a:hlinkClick r:id="rId6"/>
              </a:rPr>
              <a:t>https://www.europarl.europa.eu/pdfs/news/expert/2020/9/story/20200918STO87404/20200918STO87404_hu.pdf</a:t>
            </a:r>
            <a:endParaRPr lang="hu-HU" sz="1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altLang="hu-HU" sz="1800" dirty="0"/>
              <a:t>A </a:t>
            </a:r>
            <a:r>
              <a:rPr lang="en-US" altLang="hu-HU" sz="1800" dirty="0" err="1"/>
              <a:t>mesterséges</a:t>
            </a:r>
            <a:r>
              <a:rPr lang="en-US" altLang="hu-HU" sz="1800" dirty="0"/>
              <a:t> </a:t>
            </a:r>
            <a:r>
              <a:rPr lang="en-US" altLang="hu-HU" sz="1800" dirty="0" err="1"/>
              <a:t>intelligencia</a:t>
            </a:r>
            <a:r>
              <a:rPr lang="en-US" altLang="hu-HU" sz="1800" dirty="0"/>
              <a:t> </a:t>
            </a:r>
            <a:r>
              <a:rPr lang="en-US" altLang="hu-HU" sz="1800" dirty="0" err="1"/>
              <a:t>kifejlesztése</a:t>
            </a:r>
            <a:r>
              <a:rPr lang="en-US" altLang="hu-HU" sz="1800" dirty="0"/>
              <a:t> </a:t>
            </a:r>
            <a:r>
              <a:rPr lang="en-US" altLang="hu-HU" sz="1800" dirty="0" err="1"/>
              <a:t>az</a:t>
            </a:r>
            <a:r>
              <a:rPr lang="en-US" altLang="hu-HU" sz="1800" dirty="0"/>
              <a:t> </a:t>
            </a:r>
            <a:r>
              <a:rPr lang="en-US" altLang="hu-HU" sz="1800" dirty="0" err="1"/>
              <a:t>emberi</a:t>
            </a:r>
            <a:r>
              <a:rPr lang="en-US" altLang="hu-HU" sz="1800" dirty="0"/>
              <a:t> </a:t>
            </a:r>
            <a:r>
              <a:rPr lang="en-US" altLang="hu-HU" sz="1800" dirty="0" err="1"/>
              <a:t>faj</a:t>
            </a:r>
            <a:r>
              <a:rPr lang="en-US" altLang="hu-HU" sz="1800" dirty="0"/>
              <a:t> </a:t>
            </a:r>
            <a:r>
              <a:rPr lang="en-US" altLang="hu-HU" sz="1800" dirty="0" err="1"/>
              <a:t>pusztulását</a:t>
            </a:r>
            <a:r>
              <a:rPr lang="en-US" altLang="hu-HU" sz="1800" dirty="0"/>
              <a:t> </a:t>
            </a:r>
            <a:r>
              <a:rPr lang="en-US" altLang="hu-HU" sz="1800" dirty="0" err="1"/>
              <a:t>eredményezi</a:t>
            </a:r>
            <a:r>
              <a:rPr lang="hu-HU" altLang="hu-HU" sz="1800" dirty="0"/>
              <a:t>?</a:t>
            </a:r>
            <a:r>
              <a:rPr lang="en-US" altLang="hu-HU" sz="1800" dirty="0"/>
              <a:t> </a:t>
            </a:r>
            <a:r>
              <a:rPr lang="en-US" altLang="hu-HU" sz="1800" dirty="0" err="1"/>
              <a:t>Molnár</a:t>
            </a:r>
            <a:r>
              <a:rPr lang="en-US" altLang="hu-HU" sz="1800" dirty="0"/>
              <a:t> </a:t>
            </a:r>
            <a:r>
              <a:rPr lang="en-US" altLang="hu-HU" sz="1800" dirty="0" err="1"/>
              <a:t>Péter</a:t>
            </a:r>
            <a:r>
              <a:rPr lang="en-US" altLang="hu-HU" sz="1800" dirty="0"/>
              <a:t> - SEK, </a:t>
            </a:r>
            <a:r>
              <a:rPr lang="en-US" altLang="hu-HU" sz="1800" dirty="0" err="1"/>
              <a:t>Biológiai</a:t>
            </a:r>
            <a:r>
              <a:rPr lang="en-US" altLang="hu-HU" sz="1800" dirty="0"/>
              <a:t> </a:t>
            </a:r>
            <a:r>
              <a:rPr lang="en-US" altLang="hu-HU" sz="1800" dirty="0" err="1"/>
              <a:t>Intézet</a:t>
            </a:r>
            <a:r>
              <a:rPr lang="hu-HU" altLang="hu-HU" sz="1800" dirty="0"/>
              <a:t> – 151011 Tudomány AI ppt</a:t>
            </a:r>
            <a:endParaRPr lang="en-US" altLang="hu-HU" sz="1800" dirty="0"/>
          </a:p>
          <a:p>
            <a:endParaRPr lang="hu-HU" sz="1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hu-HU" sz="1800" cap="none" dirty="0">
              <a:solidFill>
                <a:schemeClr val="bg1"/>
              </a:solidFill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410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49313311-7B32-4F26-A44A-8A1A952B8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695" y="1528011"/>
            <a:ext cx="10867708" cy="3429000"/>
          </a:xfrm>
        </p:spPr>
        <p:txBody>
          <a:bodyPr>
            <a:normAutofit fontScale="62500" lnSpcReduction="20000"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hu-HU" sz="1600" cap="all" dirty="0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Képek forrásai: </a:t>
            </a:r>
          </a:p>
          <a:p>
            <a:r>
              <a:rPr lang="hu-HU" sz="1900" dirty="0"/>
              <a:t>Címlap:  </a:t>
            </a:r>
            <a:r>
              <a:rPr lang="hu-HU" sz="1500" dirty="0">
                <a:hlinkClick r:id="rId2"/>
              </a:rPr>
              <a:t>https://u-szeged.hu/site/upload/2022/08/mi_foto.jpg</a:t>
            </a:r>
            <a:r>
              <a:rPr lang="hu-HU" sz="1500" dirty="0"/>
              <a:t> (2024.10.09. – 21:02)</a:t>
            </a:r>
          </a:p>
          <a:p>
            <a:r>
              <a:rPr lang="hu-HU" sz="1900" dirty="0"/>
              <a:t>2.dia: </a:t>
            </a:r>
            <a:r>
              <a:rPr lang="hu-HU" sz="1500" dirty="0">
                <a:hlinkClick r:id="rId3"/>
              </a:rPr>
              <a:t>https://haszon.hu/media-library/mesterseges-intelligenciaval-felvertezett-robot-nyujtja-a-kezet-egy-kifestett-kormu-nonek-egy-szurke-szobaban.jpg?id=28249760&amp;width=1200&amp;height=800&amp;quality=85&amp;coordinates=74%2C0%2C74%2C0</a:t>
            </a:r>
            <a:r>
              <a:rPr lang="hu-HU" sz="1500" dirty="0"/>
              <a:t> (2024.10.09.21:48)</a:t>
            </a:r>
          </a:p>
          <a:p>
            <a:r>
              <a:rPr lang="hu-HU" sz="1900" dirty="0"/>
              <a:t>3. dia</a:t>
            </a:r>
            <a:r>
              <a:rPr lang="hu-HU" sz="1500" dirty="0"/>
              <a:t>: </a:t>
            </a:r>
            <a:r>
              <a:rPr lang="hu-HU" sz="1500" dirty="0">
                <a:hlinkClick r:id="rId4"/>
              </a:rPr>
              <a:t>https://en.wikipedia.org/wiki/Ren%C3%A9_Descartes#/media/File:Frans_Hals_-_Portret_van_Ren%C3%A9_Descartes.jpg</a:t>
            </a:r>
            <a:r>
              <a:rPr lang="hu-HU" sz="1500" dirty="0"/>
              <a:t> (2024.10.09. 23:23) </a:t>
            </a:r>
            <a:r>
              <a:rPr lang="hu-HU" sz="1500" dirty="0">
                <a:hlinkClick r:id="rId5"/>
              </a:rPr>
              <a:t>https://hu.wikipedia.org/wiki/Pascaline#:~:text=Ez%20a%20k%C3%B6zz%C3%A9tett%20v%C3%A1ltozat%2C%20ellen%C5%91rizve,f%C3%A1rads%C3%A1g%C3%A1ba%20ker%C3%BClnek%20a%20sz%C3%A1m%C3%ADt%C3%A1si%20m%C5%B1veletek</a:t>
            </a:r>
            <a:r>
              <a:rPr lang="hu-HU" sz="1500" dirty="0"/>
              <a:t>. 2024.10.09.23:26) </a:t>
            </a:r>
            <a:r>
              <a:rPr lang="hu-HU" sz="1500" dirty="0">
                <a:hlinkClick r:id="rId6"/>
              </a:rPr>
              <a:t>https://hu.wikipedia.org/wiki/A_sz%C3%A1m%C3%ADt%C3%B3g%C3%A9p_t%C3%B6rt%C3%A9nete</a:t>
            </a:r>
            <a:r>
              <a:rPr lang="hu-HU" sz="1500" dirty="0"/>
              <a:t>  </a:t>
            </a:r>
            <a:r>
              <a:rPr lang="hu-HU" sz="1500" dirty="0">
                <a:hlinkClick r:id="rId7"/>
              </a:rPr>
              <a:t>https://en.wikipedia.org/wiki/Principia_Mathematica</a:t>
            </a:r>
            <a:r>
              <a:rPr lang="hu-HU" sz="1500" dirty="0"/>
              <a:t>  </a:t>
            </a:r>
            <a:r>
              <a:rPr lang="hu-HU" sz="1500" dirty="0">
                <a:hlinkClick r:id="rId8"/>
              </a:rPr>
              <a:t>https://towardsdatascience.com/mcculloch-pitts-model-5fdf65ac5dd1</a:t>
            </a:r>
            <a:r>
              <a:rPr lang="hu-HU" sz="1500" dirty="0"/>
              <a:t>  </a:t>
            </a:r>
            <a:r>
              <a:rPr lang="hu-HU" sz="1500" dirty="0">
                <a:hlinkClick r:id="rId9"/>
              </a:rPr>
              <a:t>https://hu.wikipedia.org/wiki/Mesters%C3%A9ges_intelligencia</a:t>
            </a:r>
            <a:r>
              <a:rPr lang="hu-HU" sz="1500" dirty="0"/>
              <a:t>  </a:t>
            </a:r>
          </a:p>
          <a:p>
            <a:r>
              <a:rPr lang="hu-HU" sz="1500" dirty="0"/>
              <a:t>4. dia: </a:t>
            </a:r>
            <a:r>
              <a:rPr lang="hu-HU" sz="1500" dirty="0">
                <a:hlinkClick r:id="rId10"/>
              </a:rPr>
              <a:t>https://obev.eu/gyakori-kerdesek/turing-teszt/</a:t>
            </a:r>
            <a:r>
              <a:rPr lang="hu-HU" sz="1500" dirty="0"/>
              <a:t> ; </a:t>
            </a:r>
            <a:r>
              <a:rPr lang="hu-HU" sz="1500" dirty="0">
                <a:hlinkClick r:id="rId11"/>
              </a:rPr>
              <a:t>https://www.investopedia.com/terms/t/turing-test.asp</a:t>
            </a:r>
            <a:r>
              <a:rPr lang="hu-HU" sz="1500" dirty="0"/>
              <a:t> ; </a:t>
            </a:r>
            <a:r>
              <a:rPr lang="hu-HU" sz="1500" dirty="0">
                <a:hlinkClick r:id="rId12"/>
              </a:rPr>
              <a:t>https://theleonardo.org/androids-dream-electric-sheep/</a:t>
            </a:r>
            <a:r>
              <a:rPr lang="hu-HU" sz="1500" dirty="0"/>
              <a:t> ;  </a:t>
            </a:r>
            <a:r>
              <a:rPr lang="hu-HU" sz="1500" dirty="0">
                <a:hlinkClick r:id="rId13"/>
              </a:rPr>
              <a:t>http://www.titoktan.hu/_raktar/_e_vilagi_gondolatok/6.GondolTuringteszt.htm</a:t>
            </a:r>
            <a:r>
              <a:rPr lang="hu-HU" sz="1500" dirty="0"/>
              <a:t> ; </a:t>
            </a:r>
            <a:r>
              <a:rPr lang="hu-HU" sz="1500" dirty="0">
                <a:hlinkClick r:id="rId14"/>
              </a:rPr>
              <a:t>https://www.youtube.com/watch?v=JfGVQq2jIuY</a:t>
            </a:r>
            <a:r>
              <a:rPr lang="hu-HU" sz="1500" dirty="0"/>
              <a:t> </a:t>
            </a:r>
          </a:p>
          <a:p>
            <a:r>
              <a:rPr lang="hu-HU" sz="1500" dirty="0"/>
              <a:t>5. dia: </a:t>
            </a:r>
            <a:r>
              <a:rPr lang="hu-HU" sz="1500" dirty="0">
                <a:hlinkClick r:id="rId15"/>
              </a:rPr>
              <a:t>https://hu.wikipedia.org/wiki/Deep_Blue</a:t>
            </a:r>
            <a:r>
              <a:rPr lang="hu-HU" sz="1500" dirty="0"/>
              <a:t> ; </a:t>
            </a:r>
            <a:r>
              <a:rPr lang="hu-HU" sz="1500" dirty="0">
                <a:hlinkClick r:id="rId16"/>
              </a:rPr>
              <a:t>https://hu.wikipedia.org/wiki/Garri_Kimovics_Kaszparov</a:t>
            </a:r>
            <a:endParaRPr lang="hu-HU" sz="1500" dirty="0"/>
          </a:p>
          <a:p>
            <a:r>
              <a:rPr lang="hu-HU" sz="1500" dirty="0"/>
              <a:t>6. dia: </a:t>
            </a:r>
            <a:r>
              <a:rPr lang="hu-HU" sz="1500" dirty="0">
                <a:hlinkClick r:id="rId17"/>
              </a:rPr>
              <a:t>https://calliovision.hu/blog/mit-is-jelent-a-mesterseges-intelligencia/</a:t>
            </a:r>
            <a:r>
              <a:rPr lang="hu-HU" sz="1500" dirty="0"/>
              <a:t> ; </a:t>
            </a:r>
            <a:r>
              <a:rPr lang="hu-HU" sz="1500" dirty="0">
                <a:hlinkClick r:id="rId18"/>
              </a:rPr>
              <a:t>https://hvg.hu/tudomany/20190327_turing_dij_informatikai_nobel_mesterseges_intelligencia_melytanulas</a:t>
            </a:r>
            <a:endParaRPr lang="hu-HU" sz="1500" dirty="0"/>
          </a:p>
          <a:p>
            <a:r>
              <a:rPr lang="hu-HU" sz="1500" dirty="0"/>
              <a:t>7. dia: </a:t>
            </a:r>
            <a:r>
              <a:rPr lang="hu-HU" sz="1500" dirty="0">
                <a:hlinkClick r:id="rId19"/>
              </a:rPr>
              <a:t>https://szkeptikus.blog.hu/2023/05/12/a_mesterseges_intelligencia_modszerek_attekintese</a:t>
            </a:r>
            <a:r>
              <a:rPr lang="hu-HU" sz="1500" dirty="0"/>
              <a:t>; </a:t>
            </a:r>
          </a:p>
          <a:p>
            <a:r>
              <a:rPr lang="hu-HU" sz="1500" dirty="0"/>
              <a:t>8. dia: </a:t>
            </a:r>
            <a:r>
              <a:rPr lang="hu-HU" sz="1500" dirty="0">
                <a:hlinkClick r:id="rId20"/>
              </a:rPr>
              <a:t>https://sv.vecteezy.com/foton/27173909-ai-trogen-kvinna-robot-artificiell-intelligens-robot-i-de-framtida-begrepp-ai-genererad</a:t>
            </a:r>
            <a:r>
              <a:rPr lang="hu-HU" sz="1500" dirty="0"/>
              <a:t>; </a:t>
            </a:r>
            <a:r>
              <a:rPr lang="hu-HU" sz="1500" dirty="0">
                <a:hlinkClick r:id="rId21"/>
              </a:rPr>
              <a:t>https://kiszervezettmarketing.hu/weboldal-keszites/google-kepkereso/</a:t>
            </a:r>
            <a:r>
              <a:rPr lang="hu-HU" sz="1500" dirty="0"/>
              <a:t>; </a:t>
            </a:r>
            <a:r>
              <a:rPr lang="hu-HU" sz="1500" dirty="0">
                <a:hlinkClick r:id="rId22"/>
              </a:rPr>
              <a:t>https://nordvpn.com/blog/what-is-a-chatbot/</a:t>
            </a:r>
            <a:r>
              <a:rPr lang="hu-HU" sz="1500" dirty="0"/>
              <a:t>; </a:t>
            </a:r>
            <a:r>
              <a:rPr lang="hu-HU" sz="1500" dirty="0">
                <a:hlinkClick r:id="rId23"/>
              </a:rPr>
              <a:t>https://lexunit.hu/blog/a-mesterseges-intelligencia-hetkoznapi-alkalmazasai/</a:t>
            </a:r>
            <a:endParaRPr lang="hu-HU" sz="1500" dirty="0"/>
          </a:p>
          <a:p>
            <a:r>
              <a:rPr lang="hu-HU" sz="1500" dirty="0"/>
              <a:t>9. dia: </a:t>
            </a:r>
            <a:r>
              <a:rPr lang="hu-HU" sz="1500" dirty="0">
                <a:hlinkClick r:id="rId24"/>
              </a:rPr>
              <a:t>https://www.portfolio.hu/short/20230123/veszelyt-jelent-rank-a-mesterseges-intelligencia-es-ezt-o-is-tudja-592304</a:t>
            </a:r>
            <a:endParaRPr lang="hu-HU" sz="1500" dirty="0"/>
          </a:p>
          <a:p>
            <a:r>
              <a:rPr lang="hu-HU" sz="1500" dirty="0"/>
              <a:t>10.dia: https://www.citatum.hu/idezet/137626#google_vignette</a:t>
            </a:r>
          </a:p>
          <a:p>
            <a:endParaRPr lang="hu-HU" sz="1500" dirty="0"/>
          </a:p>
          <a:p>
            <a:endParaRPr lang="hu-HU" sz="1500" dirty="0"/>
          </a:p>
          <a:p>
            <a:endParaRPr lang="hu-HU" sz="1600" dirty="0"/>
          </a:p>
          <a:p>
            <a:endParaRPr lang="hu-HU" sz="1600" dirty="0"/>
          </a:p>
          <a:p>
            <a:endParaRPr lang="hu-HU" sz="1600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47841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986604-E2F9-440F-B325-6A5845E39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590" y="1755478"/>
            <a:ext cx="8534400" cy="1507067"/>
          </a:xfrm>
        </p:spPr>
        <p:txBody>
          <a:bodyPr>
            <a:normAutofit/>
          </a:bodyPr>
          <a:lstStyle/>
          <a:p>
            <a:r>
              <a:rPr lang="hu-HU" sz="4000" dirty="0"/>
              <a:t>Köszönöm a figyelmet!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08EB255-DB32-4682-8179-35B6FA8F0099}"/>
              </a:ext>
            </a:extLst>
          </p:cNvPr>
          <p:cNvSpPr txBox="1"/>
          <p:nvPr/>
        </p:nvSpPr>
        <p:spPr>
          <a:xfrm>
            <a:off x="8078771" y="6240544"/>
            <a:ext cx="667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Vége (?)</a:t>
            </a:r>
          </a:p>
        </p:txBody>
      </p:sp>
    </p:spTree>
    <p:extLst>
      <p:ext uri="{BB962C8B-B14F-4D97-AF65-F5344CB8AC3E}">
        <p14:creationId xmlns:p14="http://schemas.microsoft.com/office/powerpoint/2010/main" val="635059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E268AA02-D89A-4309-BCF3-B07AB5A9FB85}"/>
              </a:ext>
            </a:extLst>
          </p:cNvPr>
          <p:cNvSpPr/>
          <p:nvPr/>
        </p:nvSpPr>
        <p:spPr>
          <a:xfrm>
            <a:off x="672997" y="673854"/>
            <a:ext cx="56262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dirty="0"/>
              <a:t>Mi az a mesterséges intelligencia?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B845B7D-F395-442D-ADA6-FE2D6703D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040" y="187960"/>
            <a:ext cx="3850640" cy="256709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79B7DE2-1E75-47E7-9AB8-55F8D3DFDA70}"/>
              </a:ext>
            </a:extLst>
          </p:cNvPr>
          <p:cNvSpPr txBox="1"/>
          <p:nvPr/>
        </p:nvSpPr>
        <p:spPr>
          <a:xfrm>
            <a:off x="431265" y="2730500"/>
            <a:ext cx="962152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Az emberi intelligenciát utánzó számítógépes rendszerek</a:t>
            </a:r>
          </a:p>
          <a:p>
            <a:endParaRPr lang="hu-HU" sz="2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hu-HU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MI</a:t>
            </a:r>
            <a:r>
              <a:rPr lang="hu-HU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vagy </a:t>
            </a:r>
            <a:r>
              <a:rPr lang="hu-HU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AI</a:t>
            </a:r>
            <a:r>
              <a:rPr lang="hu-HU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– </a:t>
            </a:r>
            <a:r>
              <a:rPr lang="hu-HU" sz="3600" b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a</a:t>
            </a:r>
            <a:r>
              <a:rPr lang="hu-HU" sz="28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rtificial</a:t>
            </a:r>
            <a:r>
              <a:rPr lang="hu-HU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hu-HU" sz="3600" b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i</a:t>
            </a:r>
            <a:r>
              <a:rPr lang="hu-HU" sz="28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ntelligence</a:t>
            </a:r>
            <a:r>
              <a:rPr lang="hu-HU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endParaRPr lang="hu-HU" sz="2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hu-HU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„ … egy gép, program vagy mesterségesen létrehozott </a:t>
            </a:r>
            <a:r>
              <a:rPr lang="hu-H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tudat</a:t>
            </a:r>
            <a:r>
              <a:rPr lang="hu-HU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által megnyilvánuló intelligencia „ /Wikipédia/ 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8215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4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4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4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A7B734-C6DB-4336-B66A-C5BAEB2FB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13" y="298779"/>
            <a:ext cx="2973388" cy="868680"/>
          </a:xfrm>
        </p:spPr>
        <p:txBody>
          <a:bodyPr/>
          <a:lstStyle/>
          <a:p>
            <a:r>
              <a:rPr lang="hu-HU" dirty="0"/>
              <a:t>Honnan indult? </a:t>
            </a:r>
            <a:br>
              <a:rPr lang="hu-HU" dirty="0"/>
            </a:br>
            <a:endParaRPr lang="hu-HU" dirty="0"/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F2442B5C-58F6-46F4-A467-EA2D9C5CCE9F}"/>
              </a:ext>
            </a:extLst>
          </p:cNvPr>
          <p:cNvCxnSpPr>
            <a:cxnSpLocks/>
          </p:cNvCxnSpPr>
          <p:nvPr/>
        </p:nvCxnSpPr>
        <p:spPr>
          <a:xfrm>
            <a:off x="1997609" y="4277808"/>
            <a:ext cx="8398248" cy="12337"/>
          </a:xfrm>
          <a:prstGeom prst="line">
            <a:avLst/>
          </a:prstGeom>
          <a:ln w="104775" cmpd="sng">
            <a:gradFill flip="none" rotWithShape="1">
              <a:gsLst>
                <a:gs pos="11000">
                  <a:schemeClr val="accent6">
                    <a:lumMod val="89000"/>
                  </a:schemeClr>
                </a:gs>
                <a:gs pos="31000">
                  <a:schemeClr val="accent6">
                    <a:lumMod val="89000"/>
                  </a:schemeClr>
                </a:gs>
                <a:gs pos="46000">
                  <a:schemeClr val="accent6">
                    <a:lumMod val="75000"/>
                  </a:schemeClr>
                </a:gs>
                <a:gs pos="59000">
                  <a:srgbClr val="901A1A"/>
                </a:gs>
                <a:gs pos="75000">
                  <a:schemeClr val="accent6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97B4C55A-57A1-40F8-B721-7144CC23ECE1}"/>
              </a:ext>
            </a:extLst>
          </p:cNvPr>
          <p:cNvCxnSpPr>
            <a:cxnSpLocks/>
          </p:cNvCxnSpPr>
          <p:nvPr/>
        </p:nvCxnSpPr>
        <p:spPr>
          <a:xfrm>
            <a:off x="1487857" y="3684425"/>
            <a:ext cx="1026744" cy="392723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957D62C-C614-42B6-89A4-A5AAB536B2D9}"/>
              </a:ext>
            </a:extLst>
          </p:cNvPr>
          <p:cNvSpPr txBox="1"/>
          <p:nvPr/>
        </p:nvSpPr>
        <p:spPr>
          <a:xfrm>
            <a:off x="1584683" y="4473526"/>
            <a:ext cx="1660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XVII. sz. eleje </a:t>
            </a:r>
          </a:p>
        </p:txBody>
      </p: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B9359E22-FA38-445B-8262-B3E021819946}"/>
              </a:ext>
            </a:extLst>
          </p:cNvPr>
          <p:cNvCxnSpPr>
            <a:cxnSpLocks/>
          </p:cNvCxnSpPr>
          <p:nvPr/>
        </p:nvCxnSpPr>
        <p:spPr>
          <a:xfrm>
            <a:off x="2590801" y="4077148"/>
            <a:ext cx="0" cy="42599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025A18A2-4B8B-4E61-922F-F97AC00F5383}"/>
              </a:ext>
            </a:extLst>
          </p:cNvPr>
          <p:cNvSpPr txBox="1"/>
          <p:nvPr/>
        </p:nvSpPr>
        <p:spPr>
          <a:xfrm>
            <a:off x="25686" y="2886123"/>
            <a:ext cx="33201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Descartes: az állatok teste összetett gép</a:t>
            </a:r>
          </a:p>
          <a:p>
            <a:endParaRPr lang="hu-HU" dirty="0"/>
          </a:p>
        </p:txBody>
      </p: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83ACC0B6-2DB2-4A1D-A988-FE8F41C58AC7}"/>
              </a:ext>
            </a:extLst>
          </p:cNvPr>
          <p:cNvCxnSpPr>
            <a:cxnSpLocks/>
          </p:cNvCxnSpPr>
          <p:nvPr/>
        </p:nvCxnSpPr>
        <p:spPr>
          <a:xfrm>
            <a:off x="3396343" y="4007662"/>
            <a:ext cx="0" cy="4954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BC06D80E-3874-4C9B-B4D1-E45820A77B2F}"/>
              </a:ext>
            </a:extLst>
          </p:cNvPr>
          <p:cNvSpPr txBox="1"/>
          <p:nvPr/>
        </p:nvSpPr>
        <p:spPr>
          <a:xfrm>
            <a:off x="2964799" y="3639030"/>
            <a:ext cx="881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1642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D91CCA4B-7620-4C11-BD33-BAE72698512D}"/>
              </a:ext>
            </a:extLst>
          </p:cNvPr>
          <p:cNvSpPr txBox="1"/>
          <p:nvPr/>
        </p:nvSpPr>
        <p:spPr>
          <a:xfrm>
            <a:off x="-41984" y="5137181"/>
            <a:ext cx="4386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Pascal: első mechanikus, digitális számológép</a:t>
            </a:r>
          </a:p>
        </p:txBody>
      </p: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id="{44F297A2-9B60-4B76-A6C1-401CAA9A2B2B}"/>
              </a:ext>
            </a:extLst>
          </p:cNvPr>
          <p:cNvCxnSpPr>
            <a:cxnSpLocks/>
          </p:cNvCxnSpPr>
          <p:nvPr/>
        </p:nvCxnSpPr>
        <p:spPr>
          <a:xfrm flipV="1">
            <a:off x="2929135" y="4440014"/>
            <a:ext cx="444475" cy="689392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6ADFC27B-2C57-4741-B5EB-BF94DD34D313}"/>
              </a:ext>
            </a:extLst>
          </p:cNvPr>
          <p:cNvCxnSpPr>
            <a:cxnSpLocks/>
          </p:cNvCxnSpPr>
          <p:nvPr/>
        </p:nvCxnSpPr>
        <p:spPr>
          <a:xfrm>
            <a:off x="4221334" y="3979275"/>
            <a:ext cx="0" cy="42599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1582493C-FB3B-492E-94E5-3213DC60C75B}"/>
              </a:ext>
            </a:extLst>
          </p:cNvPr>
          <p:cNvSpPr txBox="1"/>
          <p:nvPr/>
        </p:nvSpPr>
        <p:spPr>
          <a:xfrm>
            <a:off x="3735359" y="4391650"/>
            <a:ext cx="1219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accent2">
                    <a:lumMod val="75000"/>
                  </a:schemeClr>
                </a:solidFill>
              </a:rPr>
              <a:t>XIX. sz.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AB7F8D87-4B34-428A-91BD-C2DC20593AE7}"/>
              </a:ext>
            </a:extLst>
          </p:cNvPr>
          <p:cNvSpPr txBox="1"/>
          <p:nvPr/>
        </p:nvSpPr>
        <p:spPr>
          <a:xfrm>
            <a:off x="2207095" y="1976336"/>
            <a:ext cx="4491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>
                <a:solidFill>
                  <a:schemeClr val="accent2">
                    <a:lumMod val="75000"/>
                  </a:schemeClr>
                </a:solidFill>
              </a:rPr>
              <a:t>Babbage</a:t>
            </a:r>
            <a:r>
              <a:rPr lang="hu-HU" sz="2400" b="1" dirty="0">
                <a:solidFill>
                  <a:schemeClr val="accent2">
                    <a:lumMod val="75000"/>
                  </a:schemeClr>
                </a:solidFill>
              </a:rPr>
              <a:t> és </a:t>
            </a:r>
            <a:r>
              <a:rPr lang="hu-HU" sz="2400" b="1" dirty="0" err="1">
                <a:solidFill>
                  <a:schemeClr val="accent2">
                    <a:lumMod val="75000"/>
                  </a:schemeClr>
                </a:solidFill>
              </a:rPr>
              <a:t>Lovelace</a:t>
            </a:r>
            <a:r>
              <a:rPr lang="hu-HU" sz="2400" b="1" dirty="0">
                <a:solidFill>
                  <a:schemeClr val="accent2">
                    <a:lumMod val="75000"/>
                  </a:schemeClr>
                </a:solidFill>
              </a:rPr>
              <a:t>: programozható számológép</a:t>
            </a:r>
          </a:p>
        </p:txBody>
      </p:sp>
      <p:cxnSp>
        <p:nvCxnSpPr>
          <p:cNvPr id="28" name="Egyenes összekötő nyíllal 27">
            <a:extLst>
              <a:ext uri="{FF2B5EF4-FFF2-40B4-BE49-F238E27FC236}">
                <a16:creationId xmlns:a16="http://schemas.microsoft.com/office/drawing/2014/main" id="{0086AED7-1DE2-4A41-9497-7974D3165266}"/>
              </a:ext>
            </a:extLst>
          </p:cNvPr>
          <p:cNvCxnSpPr>
            <a:cxnSpLocks/>
          </p:cNvCxnSpPr>
          <p:nvPr/>
        </p:nvCxnSpPr>
        <p:spPr>
          <a:xfrm>
            <a:off x="4170815" y="2807333"/>
            <a:ext cx="50519" cy="117194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Egyenes összekötő 29">
            <a:extLst>
              <a:ext uri="{FF2B5EF4-FFF2-40B4-BE49-F238E27FC236}">
                <a16:creationId xmlns:a16="http://schemas.microsoft.com/office/drawing/2014/main" id="{685DB704-E081-4D61-A0D0-CB5BD99DABEC}"/>
              </a:ext>
            </a:extLst>
          </p:cNvPr>
          <p:cNvCxnSpPr>
            <a:cxnSpLocks/>
          </p:cNvCxnSpPr>
          <p:nvPr/>
        </p:nvCxnSpPr>
        <p:spPr>
          <a:xfrm>
            <a:off x="5181601" y="3944532"/>
            <a:ext cx="0" cy="4954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7FE78095-A390-46CE-80F6-71BF52D5E215}"/>
              </a:ext>
            </a:extLst>
          </p:cNvPr>
          <p:cNvSpPr txBox="1"/>
          <p:nvPr/>
        </p:nvSpPr>
        <p:spPr>
          <a:xfrm>
            <a:off x="4807996" y="3574994"/>
            <a:ext cx="943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accent1">
                    <a:lumMod val="75000"/>
                  </a:schemeClr>
                </a:solidFill>
              </a:rPr>
              <a:t>1910</a:t>
            </a:r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BD55B1E7-9D7E-40BA-97FE-39AE324F48F2}"/>
              </a:ext>
            </a:extLst>
          </p:cNvPr>
          <p:cNvSpPr txBox="1"/>
          <p:nvPr/>
        </p:nvSpPr>
        <p:spPr>
          <a:xfrm>
            <a:off x="3846542" y="5602033"/>
            <a:ext cx="4238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1">
                    <a:lumMod val="75000"/>
                  </a:schemeClr>
                </a:solidFill>
              </a:rPr>
              <a:t>Russell és </a:t>
            </a:r>
            <a:r>
              <a:rPr lang="hu-HU" sz="2400" b="1" dirty="0" err="1">
                <a:solidFill>
                  <a:schemeClr val="accent1">
                    <a:lumMod val="75000"/>
                  </a:schemeClr>
                </a:solidFill>
              </a:rPr>
              <a:t>Whitehead</a:t>
            </a:r>
            <a:r>
              <a:rPr lang="hu-HU" sz="24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hu-HU" sz="2400" i="1" dirty="0" err="1">
                <a:solidFill>
                  <a:schemeClr val="accent1">
                    <a:lumMod val="75000"/>
                  </a:schemeClr>
                </a:solidFill>
              </a:rPr>
              <a:t>Principia</a:t>
            </a:r>
            <a:r>
              <a:rPr lang="hu-HU" sz="2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400" i="1" dirty="0" err="1">
                <a:solidFill>
                  <a:schemeClr val="accent1">
                    <a:lumMod val="75000"/>
                  </a:schemeClr>
                </a:solidFill>
              </a:rPr>
              <a:t>Mathematica</a:t>
            </a:r>
            <a:r>
              <a:rPr lang="hu-HU" sz="2400" b="1" dirty="0">
                <a:solidFill>
                  <a:schemeClr val="accent1">
                    <a:lumMod val="75000"/>
                  </a:schemeClr>
                </a:solidFill>
              </a:rPr>
              <a:t> – formális logika </a:t>
            </a:r>
          </a:p>
        </p:txBody>
      </p:sp>
      <p:cxnSp>
        <p:nvCxnSpPr>
          <p:cNvPr id="44" name="Egyenes összekötő nyíllal 43">
            <a:extLst>
              <a:ext uri="{FF2B5EF4-FFF2-40B4-BE49-F238E27FC236}">
                <a16:creationId xmlns:a16="http://schemas.microsoft.com/office/drawing/2014/main" id="{E52329B1-8764-48AA-87D9-A12D8D319207}"/>
              </a:ext>
            </a:extLst>
          </p:cNvPr>
          <p:cNvCxnSpPr>
            <a:cxnSpLocks/>
          </p:cNvCxnSpPr>
          <p:nvPr/>
        </p:nvCxnSpPr>
        <p:spPr>
          <a:xfrm flipV="1">
            <a:off x="5181601" y="4505534"/>
            <a:ext cx="1" cy="104714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Egyenes összekötő 45">
            <a:extLst>
              <a:ext uri="{FF2B5EF4-FFF2-40B4-BE49-F238E27FC236}">
                <a16:creationId xmlns:a16="http://schemas.microsoft.com/office/drawing/2014/main" id="{C6900297-DDAE-409F-8581-D0C967513EA9}"/>
              </a:ext>
            </a:extLst>
          </p:cNvPr>
          <p:cNvCxnSpPr>
            <a:cxnSpLocks/>
          </p:cNvCxnSpPr>
          <p:nvPr/>
        </p:nvCxnSpPr>
        <p:spPr>
          <a:xfrm>
            <a:off x="6159741" y="4030607"/>
            <a:ext cx="0" cy="4954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2807892F-A66E-4262-9F02-F2CC26C1E1FD}"/>
              </a:ext>
            </a:extLst>
          </p:cNvPr>
          <p:cNvSpPr txBox="1"/>
          <p:nvPr/>
        </p:nvSpPr>
        <p:spPr>
          <a:xfrm>
            <a:off x="5671839" y="4520662"/>
            <a:ext cx="838199" cy="399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accent5">
                    <a:lumMod val="75000"/>
                  </a:schemeClr>
                </a:solidFill>
              </a:rPr>
              <a:t>1943</a:t>
            </a:r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447A361B-A7D0-4534-8131-1AD8E4246785}"/>
              </a:ext>
            </a:extLst>
          </p:cNvPr>
          <p:cNvSpPr txBox="1"/>
          <p:nvPr/>
        </p:nvSpPr>
        <p:spPr>
          <a:xfrm>
            <a:off x="5671838" y="889822"/>
            <a:ext cx="4571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>
                <a:solidFill>
                  <a:schemeClr val="accent5">
                    <a:lumMod val="75000"/>
                  </a:schemeClr>
                </a:solidFill>
              </a:rPr>
              <a:t>McCulloch</a:t>
            </a: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</a:rPr>
              <a:t> és </a:t>
            </a:r>
            <a:r>
              <a:rPr lang="hu-HU" sz="2400" b="1" dirty="0" err="1">
                <a:solidFill>
                  <a:schemeClr val="accent5">
                    <a:lumMod val="75000"/>
                  </a:schemeClr>
                </a:solidFill>
              </a:rPr>
              <a:t>Pitts</a:t>
            </a: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hu-HU" sz="2400" i="1" dirty="0">
                <a:solidFill>
                  <a:schemeClr val="accent5">
                    <a:lumMod val="75000"/>
                  </a:schemeClr>
                </a:solidFill>
              </a:rPr>
              <a:t>Az idegi működés logikai alapjai </a:t>
            </a:r>
            <a:r>
              <a:rPr lang="hu-HU" sz="2400" dirty="0">
                <a:solidFill>
                  <a:schemeClr val="accent5">
                    <a:lumMod val="75000"/>
                  </a:schemeClr>
                </a:solidFill>
              </a:rPr>
              <a:t>– </a:t>
            </a:r>
            <a:r>
              <a:rPr lang="hu-HU" sz="2400" b="1" dirty="0">
                <a:solidFill>
                  <a:schemeClr val="accent5">
                    <a:lumMod val="75000"/>
                  </a:schemeClr>
                </a:solidFill>
              </a:rPr>
              <a:t>neuronhálózatok elmélete</a:t>
            </a:r>
          </a:p>
        </p:txBody>
      </p:sp>
      <p:cxnSp>
        <p:nvCxnSpPr>
          <p:cNvPr id="51" name="Egyenes összekötő nyíllal 50">
            <a:extLst>
              <a:ext uri="{FF2B5EF4-FFF2-40B4-BE49-F238E27FC236}">
                <a16:creationId xmlns:a16="http://schemas.microsoft.com/office/drawing/2014/main" id="{EFCB91E3-B322-46A2-967F-012CBE792589}"/>
              </a:ext>
            </a:extLst>
          </p:cNvPr>
          <p:cNvCxnSpPr>
            <a:cxnSpLocks/>
          </p:cNvCxnSpPr>
          <p:nvPr/>
        </p:nvCxnSpPr>
        <p:spPr>
          <a:xfrm flipH="1">
            <a:off x="6116197" y="2090151"/>
            <a:ext cx="1209889" cy="1921148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" name="Egyenes összekötő 52">
            <a:extLst>
              <a:ext uri="{FF2B5EF4-FFF2-40B4-BE49-F238E27FC236}">
                <a16:creationId xmlns:a16="http://schemas.microsoft.com/office/drawing/2014/main" id="{05E0BEB5-DD0B-4E0B-969D-59BC617CF270}"/>
              </a:ext>
            </a:extLst>
          </p:cNvPr>
          <p:cNvCxnSpPr>
            <a:cxnSpLocks/>
          </p:cNvCxnSpPr>
          <p:nvPr/>
        </p:nvCxnSpPr>
        <p:spPr>
          <a:xfrm>
            <a:off x="7008827" y="4042405"/>
            <a:ext cx="0" cy="49548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4" name="Szövegdoboz 53">
            <a:extLst>
              <a:ext uri="{FF2B5EF4-FFF2-40B4-BE49-F238E27FC236}">
                <a16:creationId xmlns:a16="http://schemas.microsoft.com/office/drawing/2014/main" id="{F34E03CA-1119-44BC-971F-F46FAEE5B946}"/>
              </a:ext>
            </a:extLst>
          </p:cNvPr>
          <p:cNvSpPr txBox="1"/>
          <p:nvPr/>
        </p:nvSpPr>
        <p:spPr>
          <a:xfrm>
            <a:off x="6386028" y="3645272"/>
            <a:ext cx="1832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1950-es évek</a:t>
            </a:r>
          </a:p>
        </p:txBody>
      </p:sp>
      <p:sp>
        <p:nvSpPr>
          <p:cNvPr id="55" name="Szövegdoboz 54">
            <a:extLst>
              <a:ext uri="{FF2B5EF4-FFF2-40B4-BE49-F238E27FC236}">
                <a16:creationId xmlns:a16="http://schemas.microsoft.com/office/drawing/2014/main" id="{0DD0F7DF-8046-469C-9C7D-E87C63D971B9}"/>
              </a:ext>
            </a:extLst>
          </p:cNvPr>
          <p:cNvSpPr txBox="1"/>
          <p:nvPr/>
        </p:nvSpPr>
        <p:spPr>
          <a:xfrm>
            <a:off x="6607995" y="4868909"/>
            <a:ext cx="4876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McCarthy: „</a:t>
            </a:r>
            <a:r>
              <a:rPr lang="hu-HU" sz="24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mesterséges intelligencia</a:t>
            </a:r>
            <a:r>
              <a:rPr lang="hu-H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” ; </a:t>
            </a:r>
            <a:r>
              <a:rPr lang="hu-H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Lisp</a:t>
            </a:r>
            <a:r>
              <a:rPr lang="hu-H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24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prog</a:t>
            </a:r>
            <a:r>
              <a:rPr lang="hu-HU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 nyelv</a:t>
            </a:r>
            <a:endParaRPr lang="hu-HU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56" name="Egyenes összekötő nyíllal 55">
            <a:extLst>
              <a:ext uri="{FF2B5EF4-FFF2-40B4-BE49-F238E27FC236}">
                <a16:creationId xmlns:a16="http://schemas.microsoft.com/office/drawing/2014/main" id="{E1A4887A-6316-4372-9D0F-483A1BEF11D0}"/>
              </a:ext>
            </a:extLst>
          </p:cNvPr>
          <p:cNvCxnSpPr>
            <a:cxnSpLocks/>
          </p:cNvCxnSpPr>
          <p:nvPr/>
        </p:nvCxnSpPr>
        <p:spPr>
          <a:xfrm flipH="1" flipV="1">
            <a:off x="7008828" y="4473527"/>
            <a:ext cx="1075739" cy="409794"/>
          </a:xfrm>
          <a:prstGeom prst="straightConnector1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8" name="Szövegdoboz 57">
            <a:extLst>
              <a:ext uri="{FF2B5EF4-FFF2-40B4-BE49-F238E27FC236}">
                <a16:creationId xmlns:a16="http://schemas.microsoft.com/office/drawing/2014/main" id="{5CE8608E-2080-4F0F-B7C6-1695F834DDF6}"/>
              </a:ext>
            </a:extLst>
          </p:cNvPr>
          <p:cNvSpPr txBox="1"/>
          <p:nvPr/>
        </p:nvSpPr>
        <p:spPr>
          <a:xfrm>
            <a:off x="9231086" y="4290145"/>
            <a:ext cx="2960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6"/>
                </a:solidFill>
              </a:rPr>
              <a:t>Turing: Turing-teszt</a:t>
            </a:r>
          </a:p>
        </p:txBody>
      </p:sp>
      <p:cxnSp>
        <p:nvCxnSpPr>
          <p:cNvPr id="59" name="Egyenes összekötő nyíllal 58">
            <a:extLst>
              <a:ext uri="{FF2B5EF4-FFF2-40B4-BE49-F238E27FC236}">
                <a16:creationId xmlns:a16="http://schemas.microsoft.com/office/drawing/2014/main" id="{A8E5BA88-5541-49CA-B28A-7A96CB9874CB}"/>
              </a:ext>
            </a:extLst>
          </p:cNvPr>
          <p:cNvCxnSpPr>
            <a:cxnSpLocks/>
            <a:stCxn id="58" idx="1"/>
          </p:cNvCxnSpPr>
          <p:nvPr/>
        </p:nvCxnSpPr>
        <p:spPr>
          <a:xfrm flipH="1" flipV="1">
            <a:off x="6997942" y="4364094"/>
            <a:ext cx="2233144" cy="15688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3" name="Kép 62">
            <a:extLst>
              <a:ext uri="{FF2B5EF4-FFF2-40B4-BE49-F238E27FC236}">
                <a16:creationId xmlns:a16="http://schemas.microsoft.com/office/drawing/2014/main" id="{F821AE4F-0A02-4720-B456-61CF57121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07" y="3646940"/>
            <a:ext cx="2608533" cy="1430741"/>
          </a:xfrm>
          <a:prstGeom prst="rect">
            <a:avLst/>
          </a:prstGeom>
        </p:spPr>
      </p:pic>
      <p:pic>
        <p:nvPicPr>
          <p:cNvPr id="64" name="Kép 63">
            <a:extLst>
              <a:ext uri="{FF2B5EF4-FFF2-40B4-BE49-F238E27FC236}">
                <a16:creationId xmlns:a16="http://schemas.microsoft.com/office/drawing/2014/main" id="{0183464F-2FFD-4A95-8746-9F02CC11D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" y="310159"/>
            <a:ext cx="2208573" cy="2702742"/>
          </a:xfrm>
          <a:prstGeom prst="rect">
            <a:avLst/>
          </a:prstGeom>
        </p:spPr>
      </p:pic>
      <p:pic>
        <p:nvPicPr>
          <p:cNvPr id="65" name="Kép 64">
            <a:extLst>
              <a:ext uri="{FF2B5EF4-FFF2-40B4-BE49-F238E27FC236}">
                <a16:creationId xmlns:a16="http://schemas.microsoft.com/office/drawing/2014/main" id="{2EA4DCDE-9B11-4F47-B3F6-990D3EF5C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228" y="1624231"/>
            <a:ext cx="3571875" cy="2628900"/>
          </a:xfrm>
          <a:prstGeom prst="rect">
            <a:avLst/>
          </a:prstGeom>
        </p:spPr>
      </p:pic>
      <p:pic>
        <p:nvPicPr>
          <p:cNvPr id="66" name="Kép 65">
            <a:extLst>
              <a:ext uri="{FF2B5EF4-FFF2-40B4-BE49-F238E27FC236}">
                <a16:creationId xmlns:a16="http://schemas.microsoft.com/office/drawing/2014/main" id="{0E24E56E-8A70-4FFF-AD3B-E72B4E76B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121" y="2525844"/>
            <a:ext cx="2658258" cy="4170715"/>
          </a:xfrm>
          <a:prstGeom prst="rect">
            <a:avLst/>
          </a:prstGeom>
        </p:spPr>
      </p:pic>
      <p:pic>
        <p:nvPicPr>
          <p:cNvPr id="67" name="Kép 66">
            <a:extLst>
              <a:ext uri="{FF2B5EF4-FFF2-40B4-BE49-F238E27FC236}">
                <a16:creationId xmlns:a16="http://schemas.microsoft.com/office/drawing/2014/main" id="{DBD74469-99E9-4C88-A44F-C3233B58F9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6893" y="654059"/>
            <a:ext cx="2973388" cy="1863128"/>
          </a:xfrm>
          <a:prstGeom prst="rect">
            <a:avLst/>
          </a:prstGeom>
        </p:spPr>
      </p:pic>
      <p:pic>
        <p:nvPicPr>
          <p:cNvPr id="68" name="Kép 67">
            <a:extLst>
              <a:ext uri="{FF2B5EF4-FFF2-40B4-BE49-F238E27FC236}">
                <a16:creationId xmlns:a16="http://schemas.microsoft.com/office/drawing/2014/main" id="{B3C9316B-14A7-49BE-A387-E6878B8EED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2597" y="3250311"/>
            <a:ext cx="3222517" cy="3222517"/>
          </a:xfrm>
          <a:prstGeom prst="rect">
            <a:avLst/>
          </a:prstGeom>
        </p:spPr>
      </p:pic>
      <p:pic>
        <p:nvPicPr>
          <p:cNvPr id="71" name="Kép 70">
            <a:extLst>
              <a:ext uri="{FF2B5EF4-FFF2-40B4-BE49-F238E27FC236}">
                <a16:creationId xmlns:a16="http://schemas.microsoft.com/office/drawing/2014/main" id="{EFB2831E-2CB2-4C0E-8640-D7DB47B3EB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0738" y="558634"/>
            <a:ext cx="2524125" cy="2524125"/>
          </a:xfrm>
          <a:prstGeom prst="rect">
            <a:avLst/>
          </a:prstGeom>
        </p:spPr>
      </p:pic>
      <p:pic>
        <p:nvPicPr>
          <p:cNvPr id="72" name="Kép 71">
            <a:extLst>
              <a:ext uri="{FF2B5EF4-FFF2-40B4-BE49-F238E27FC236}">
                <a16:creationId xmlns:a16="http://schemas.microsoft.com/office/drawing/2014/main" id="{BDB67345-4F62-4D06-BD6F-27321F231F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5987" y="1787555"/>
            <a:ext cx="252412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3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0" presetID="6" presetClass="emph" presetSubtype="0" decel="35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0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7" grpId="0"/>
      <p:bldP spid="41" grpId="0"/>
      <p:bldP spid="50" grpId="0"/>
      <p:bldP spid="55" grpId="0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854357-7616-404D-BC4F-BD93E0817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714" y="226768"/>
            <a:ext cx="2810219" cy="818147"/>
          </a:xfrm>
        </p:spPr>
        <p:txBody>
          <a:bodyPr>
            <a:normAutofit fontScale="90000"/>
          </a:bodyPr>
          <a:lstStyle/>
          <a:p>
            <a:r>
              <a:rPr lang="hu-HU" sz="2800" dirty="0"/>
              <a:t>Turing – teszt</a:t>
            </a:r>
            <a:br>
              <a:rPr lang="hu-HU" dirty="0"/>
            </a:br>
            <a:endParaRPr lang="hu-HU" dirty="0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B895016F-45EA-4608-93C8-A8D7F66C1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129" y="218746"/>
            <a:ext cx="3857625" cy="2571750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616A4B87-E48F-4691-92F4-D95385A178CD}"/>
              </a:ext>
            </a:extLst>
          </p:cNvPr>
          <p:cNvSpPr txBox="1"/>
          <p:nvPr/>
        </p:nvSpPr>
        <p:spPr>
          <a:xfrm>
            <a:off x="-37301" y="2210307"/>
            <a:ext cx="217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</a:rPr>
              <a:t>Enigma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68BE8447-83A4-4A36-9EEC-FEEBA457D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29" y="4026234"/>
            <a:ext cx="3727926" cy="251259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4C9ABF34-3807-49C7-BDAE-C4F22EE97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9268" y="2441140"/>
            <a:ext cx="4152815" cy="4097689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39AB340C-CF36-414D-AE39-C219585D1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2980" y="226768"/>
            <a:ext cx="4338758" cy="2095499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753D484C-29BD-4BC6-BA87-75B284A11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4595" y="4704347"/>
            <a:ext cx="3275861" cy="1834482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4645942D-97A8-46AA-A71C-58E53A3FC4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6976" y="2441140"/>
            <a:ext cx="38576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5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0"/>
                            </p:stCondLst>
                            <p:childTnLst>
                              <p:par>
                                <p:cTn id="40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A1D425-85C6-4132-98A5-A2ABC18BC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046" y="266700"/>
            <a:ext cx="3657600" cy="1203158"/>
          </a:xfrm>
        </p:spPr>
        <p:txBody>
          <a:bodyPr>
            <a:normAutofit fontScale="90000"/>
          </a:bodyPr>
          <a:lstStyle/>
          <a:p>
            <a:r>
              <a:rPr lang="hu-HU" sz="4000" dirty="0"/>
              <a:t>Deep </a:t>
            </a:r>
            <a:r>
              <a:rPr lang="hu-HU" sz="4000" dirty="0" err="1"/>
              <a:t>blue</a:t>
            </a:r>
            <a:br>
              <a:rPr lang="hu-HU" dirty="0"/>
            </a:br>
            <a:br>
              <a:rPr lang="hu-HU" dirty="0"/>
            </a:b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1005E71-5F25-4A87-B9EB-53861393D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243" y="826873"/>
            <a:ext cx="3149662" cy="473709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9C9749C-7C72-4196-B3EA-A82B3F091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700" y="1082700"/>
            <a:ext cx="4275742" cy="4270397"/>
          </a:xfrm>
          <a:prstGeom prst="rect">
            <a:avLst/>
          </a:prstGeom>
        </p:spPr>
      </p:pic>
      <p:sp>
        <p:nvSpPr>
          <p:cNvPr id="7" name="Nyíl: jobbra mutató 6">
            <a:extLst>
              <a:ext uri="{FF2B5EF4-FFF2-40B4-BE49-F238E27FC236}">
                <a16:creationId xmlns:a16="http://schemas.microsoft.com/office/drawing/2014/main" id="{DD5DC080-9C6D-443D-BDD2-0C219CEBD5EC}"/>
              </a:ext>
            </a:extLst>
          </p:cNvPr>
          <p:cNvSpPr/>
          <p:nvPr/>
        </p:nvSpPr>
        <p:spPr>
          <a:xfrm>
            <a:off x="3723743" y="2393963"/>
            <a:ext cx="213563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Nyíl: jobbra mutató 7">
            <a:extLst>
              <a:ext uri="{FF2B5EF4-FFF2-40B4-BE49-F238E27FC236}">
                <a16:creationId xmlns:a16="http://schemas.microsoft.com/office/drawing/2014/main" id="{9D1280A5-745E-41F0-9D6F-29F591EC5EF4}"/>
              </a:ext>
            </a:extLst>
          </p:cNvPr>
          <p:cNvSpPr/>
          <p:nvPr/>
        </p:nvSpPr>
        <p:spPr>
          <a:xfrm rot="10800000">
            <a:off x="3723743" y="3195419"/>
            <a:ext cx="213563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3C57978C-3120-4F57-BF5F-7BF676751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64931">
            <a:off x="2618898" y="487359"/>
            <a:ext cx="1384969" cy="1846624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E978341F-823C-4586-B04C-9BB33D07DAA0}"/>
              </a:ext>
            </a:extLst>
          </p:cNvPr>
          <p:cNvSpPr txBox="1"/>
          <p:nvPr/>
        </p:nvSpPr>
        <p:spPr>
          <a:xfrm>
            <a:off x="798484" y="6005124"/>
            <a:ext cx="2285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40 lépéspár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9CF34780-6B74-43A9-95A7-89D1861D8396}"/>
              </a:ext>
            </a:extLst>
          </p:cNvPr>
          <p:cNvSpPr txBox="1"/>
          <p:nvPr/>
        </p:nvSpPr>
        <p:spPr>
          <a:xfrm>
            <a:off x="7221330" y="5774292"/>
            <a:ext cx="269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10 – 12 lépéspár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C8BAABBC-67B8-4805-B64A-BDE288DBC1D8}"/>
              </a:ext>
            </a:extLst>
          </p:cNvPr>
          <p:cNvSpPr/>
          <p:nvPr/>
        </p:nvSpPr>
        <p:spPr>
          <a:xfrm rot="20501515">
            <a:off x="2134423" y="4962951"/>
            <a:ext cx="5314275" cy="27326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hu-HU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Hydra</a:t>
            </a:r>
            <a:endParaRPr lang="hu-HU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4889F617-55EA-460E-A16A-FB76981FDE85}"/>
              </a:ext>
            </a:extLst>
          </p:cNvPr>
          <p:cNvSpPr/>
          <p:nvPr/>
        </p:nvSpPr>
        <p:spPr>
          <a:xfrm>
            <a:off x="5476210" y="4891432"/>
            <a:ext cx="5314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</a:bodyPr>
          <a:lstStyle/>
          <a:p>
            <a:pPr algn="ctr"/>
            <a:r>
              <a:rPr lang="hu-HU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Deep Fritz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871991A4-474F-4864-8BFD-6A521BB8B182}"/>
              </a:ext>
            </a:extLst>
          </p:cNvPr>
          <p:cNvSpPr/>
          <p:nvPr/>
        </p:nvSpPr>
        <p:spPr>
          <a:xfrm>
            <a:off x="2651746" y="5532569"/>
            <a:ext cx="5314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hu-HU" sz="5400" b="1" cap="none" spc="0" dirty="0">
                <a:ln/>
                <a:solidFill>
                  <a:schemeClr val="accent4"/>
                </a:solidFill>
                <a:effectLst/>
              </a:rPr>
              <a:t>A sakk-és a go- programok</a:t>
            </a:r>
          </a:p>
        </p:txBody>
      </p:sp>
    </p:spTree>
    <p:extLst>
      <p:ext uri="{BB962C8B-B14F-4D97-AF65-F5344CB8AC3E}">
        <p14:creationId xmlns:p14="http://schemas.microsoft.com/office/powerpoint/2010/main" val="395557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/>
      <p:bldP spid="13" grpId="0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1CF50F-8E93-42CC-B20F-6E44102E7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926432"/>
          </a:xfrm>
        </p:spPr>
        <p:txBody>
          <a:bodyPr>
            <a:normAutofit fontScale="90000"/>
          </a:bodyPr>
          <a:lstStyle/>
          <a:p>
            <a:r>
              <a:rPr lang="hu-HU" sz="4000" dirty="0"/>
              <a:t>Mély tanulás</a:t>
            </a:r>
            <a:br>
              <a:rPr lang="hu-HU" sz="2800" dirty="0"/>
            </a:br>
            <a:endParaRPr lang="hu-HU" sz="2800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4A3156E-D063-4311-9D86-EC0F9B168C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752474" cy="3270663"/>
          </a:xfrm>
          <a:prstGeom prst="rect">
            <a:avLst/>
          </a:prstGeo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F4AC71CC-B200-4865-8379-1D117DF7F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012" y="3212293"/>
            <a:ext cx="4537493" cy="581527"/>
          </a:xfrm>
          <a:solidFill>
            <a:schemeClr val="bg1"/>
          </a:solidFill>
        </p:spPr>
        <p:txBody>
          <a:bodyPr/>
          <a:lstStyle/>
          <a:p>
            <a:r>
              <a:rPr lang="hu-HU" sz="2400" dirty="0">
                <a:solidFill>
                  <a:schemeClr val="tx1"/>
                </a:solidFill>
              </a:rPr>
              <a:t>A "mélytanulás </a:t>
            </a:r>
            <a:r>
              <a:rPr lang="hu-HU" sz="2400" dirty="0" err="1">
                <a:solidFill>
                  <a:schemeClr val="tx1"/>
                </a:solidFill>
              </a:rPr>
              <a:t>keresztapái</a:t>
            </a:r>
            <a:r>
              <a:rPr lang="hu-HU" sz="2400" dirty="0">
                <a:solidFill>
                  <a:schemeClr val="tx1"/>
                </a:solidFill>
              </a:rPr>
              <a:t>"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9F94FEC-F20D-4389-A7A7-D2952857F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97832"/>
            <a:ext cx="6096000" cy="2409825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9D9EEB0A-3AF8-49F3-8D5D-9FAE04A1E00A}"/>
              </a:ext>
            </a:extLst>
          </p:cNvPr>
          <p:cNvSpPr/>
          <p:nvPr/>
        </p:nvSpPr>
        <p:spPr>
          <a:xfrm>
            <a:off x="6096000" y="6211669"/>
            <a:ext cx="6096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hu-HU" dirty="0"/>
              <a:t>Balról jobbra: </a:t>
            </a:r>
            <a:r>
              <a:rPr lang="hu-HU" dirty="0" err="1"/>
              <a:t>Yann</a:t>
            </a:r>
            <a:r>
              <a:rPr lang="hu-HU" dirty="0"/>
              <a:t> </a:t>
            </a:r>
            <a:r>
              <a:rPr lang="hu-HU" dirty="0" err="1"/>
              <a:t>LeCun</a:t>
            </a:r>
            <a:r>
              <a:rPr lang="hu-HU" dirty="0"/>
              <a:t>, </a:t>
            </a:r>
            <a:r>
              <a:rPr lang="hu-HU" dirty="0" err="1"/>
              <a:t>Yoshua</a:t>
            </a:r>
            <a:r>
              <a:rPr lang="hu-HU" dirty="0"/>
              <a:t> </a:t>
            </a:r>
            <a:r>
              <a:rPr lang="hu-HU" dirty="0" err="1"/>
              <a:t>Bengio</a:t>
            </a:r>
            <a:r>
              <a:rPr lang="hu-HU" dirty="0"/>
              <a:t> és Geoffrey </a:t>
            </a:r>
            <a:r>
              <a:rPr lang="hu-HU" dirty="0" err="1"/>
              <a:t>Hinton</a:t>
            </a:r>
            <a:r>
              <a:rPr lang="hu-HU" dirty="0"/>
              <a:t>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FEC767E-1D5D-45DA-A91A-4C1CCCE2FD66}"/>
              </a:ext>
            </a:extLst>
          </p:cNvPr>
          <p:cNvSpPr txBox="1"/>
          <p:nvPr/>
        </p:nvSpPr>
        <p:spPr>
          <a:xfrm>
            <a:off x="110707" y="3294584"/>
            <a:ext cx="563077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sz="2000" dirty="0"/>
              <a:t>Mély tanulási modellek betanítása :  felügyelt tanulás; felügyelet nélküli tanulás; megerősítő tanulás; mély megerősítő tanulás;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sz="2000" dirty="0"/>
              <a:t>Mire használható?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2000" dirty="0"/>
              <a:t>Kép-, beszéd- és érzelemfelismerés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2000" dirty="0"/>
              <a:t>Személyre szabott élmények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2000" dirty="0"/>
              <a:t>Csevegőrobotok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2000" dirty="0"/>
              <a:t>Személyes digitális asszisztensek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sz="2000" dirty="0"/>
              <a:t>Önvezető járművek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hu-HU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FDDC2B5-097F-4693-A39C-3C8467B4F3ED}"/>
              </a:ext>
            </a:extLst>
          </p:cNvPr>
          <p:cNvSpPr txBox="1"/>
          <p:nvPr/>
        </p:nvSpPr>
        <p:spPr>
          <a:xfrm>
            <a:off x="5384800" y="1432560"/>
            <a:ext cx="638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sz="2000" dirty="0"/>
              <a:t>Mi az a mély tanulás?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sz="2000" dirty="0"/>
              <a:t>Miért fontos?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sz="2000" dirty="0"/>
              <a:t>Hogyan működik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sz="2000" dirty="0"/>
              <a:t>Mi az a mély tanulási keretrendszer? </a:t>
            </a:r>
          </a:p>
        </p:txBody>
      </p:sp>
    </p:spTree>
    <p:extLst>
      <p:ext uri="{BB962C8B-B14F-4D97-AF65-F5344CB8AC3E}">
        <p14:creationId xmlns:p14="http://schemas.microsoft.com/office/powerpoint/2010/main" val="170297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dvAuto="2000"/>
      <p:bldP spid="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DEC523B-83D9-4ACF-B2B9-F63D90FA7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59080"/>
            <a:ext cx="10414000" cy="441960"/>
          </a:xfrm>
        </p:spPr>
        <p:txBody>
          <a:bodyPr>
            <a:noAutofit/>
          </a:bodyPr>
          <a:lstStyle/>
          <a:p>
            <a:r>
              <a:rPr lang="hu-HU" sz="2800" dirty="0"/>
              <a:t>A Mesterséges intelligencia hétköznapi </a:t>
            </a:r>
            <a:r>
              <a:rPr lang="hu-HU" sz="2800" dirty="0" err="1"/>
              <a:t>alkAlmazásai</a:t>
            </a:r>
            <a:endParaRPr lang="hu-HU" sz="28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60E2D89-58DF-4864-AEB8-DCF7A1756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504" y="791327"/>
            <a:ext cx="5757227" cy="872914"/>
          </a:xfrm>
        </p:spPr>
        <p:txBody>
          <a:bodyPr>
            <a:noAutofit/>
          </a:bodyPr>
          <a:lstStyle/>
          <a:p>
            <a:r>
              <a:rPr lang="hu-HU" sz="2400" b="1" i="1" dirty="0"/>
              <a:t>Vagyis ha ez történik ezt csinálom, ha az történik akkor meg azt.</a:t>
            </a:r>
            <a:endParaRPr lang="hu-HU" sz="2400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C3FA999-D9E6-47E0-97D7-CD2C448CF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47090" y="2019702"/>
            <a:ext cx="3174866" cy="905360"/>
          </a:xfrm>
        </p:spPr>
        <p:txBody>
          <a:bodyPr/>
          <a:lstStyle/>
          <a:p>
            <a:r>
              <a:rPr lang="hu-HU" sz="2400" dirty="0"/>
              <a:t>Algoritmusok hatékonysága</a:t>
            </a:r>
          </a:p>
          <a:p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A84159E-CEFD-4391-A19F-0330F6EC546F}"/>
              </a:ext>
            </a:extLst>
          </p:cNvPr>
          <p:cNvSpPr txBox="1"/>
          <p:nvPr/>
        </p:nvSpPr>
        <p:spPr>
          <a:xfrm>
            <a:off x="6399857" y="898706"/>
            <a:ext cx="1379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észlelés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E2BB938-BDFC-4B16-8582-A01612636D18}"/>
              </a:ext>
            </a:extLst>
          </p:cNvPr>
          <p:cNvSpPr txBox="1"/>
          <p:nvPr/>
        </p:nvSpPr>
        <p:spPr>
          <a:xfrm>
            <a:off x="8208286" y="1010265"/>
            <a:ext cx="161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tanulás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155A132-3760-462E-9852-6EAECCE3AC1D}"/>
              </a:ext>
            </a:extLst>
          </p:cNvPr>
          <p:cNvSpPr txBox="1"/>
          <p:nvPr/>
        </p:nvSpPr>
        <p:spPr>
          <a:xfrm>
            <a:off x="7779206" y="1558037"/>
            <a:ext cx="4742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</a:t>
            </a:r>
            <a:r>
              <a:rPr lang="hu-HU" sz="2400" dirty="0"/>
              <a:t>a környezetre való reagálás</a:t>
            </a:r>
            <a:endParaRPr lang="hu-HU" dirty="0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C7C0363A-786B-4BE8-A2F5-7480D807760A}"/>
              </a:ext>
            </a:extLst>
          </p:cNvPr>
          <p:cNvSpPr/>
          <p:nvPr/>
        </p:nvSpPr>
        <p:spPr>
          <a:xfrm>
            <a:off x="640080" y="3107918"/>
            <a:ext cx="5873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222222"/>
                </a:solidFill>
                <a:latin typeface="Helvetica Neue"/>
              </a:rPr>
              <a:t>Okos televíziók, intelligens mosóporok</a:t>
            </a:r>
            <a:endParaRPr lang="hu-HU" sz="2400"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AE4677B7-B04E-457D-AF67-C0BCF40BF410}"/>
              </a:ext>
            </a:extLst>
          </p:cNvPr>
          <p:cNvSpPr/>
          <p:nvPr/>
        </p:nvSpPr>
        <p:spPr>
          <a:xfrm>
            <a:off x="75116" y="3978110"/>
            <a:ext cx="61182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b="1" i="1" dirty="0">
                <a:solidFill>
                  <a:srgbClr val="222222"/>
                </a:solidFill>
                <a:latin typeface="Helvetica Neue"/>
              </a:rPr>
              <a:t>… képes adatok rögzítésére, továbbítására, illetve fogadására és értelmezésére, azaz kommunikál, </a:t>
            </a:r>
            <a:br>
              <a:rPr lang="hu-HU" sz="2400" b="1" i="1" dirty="0">
                <a:solidFill>
                  <a:srgbClr val="222222"/>
                </a:solidFill>
                <a:latin typeface="Helvetica Neue"/>
              </a:rPr>
            </a:br>
            <a:r>
              <a:rPr lang="hu-HU" sz="2400" b="1" i="1" dirty="0">
                <a:solidFill>
                  <a:srgbClr val="222222"/>
                </a:solidFill>
                <a:latin typeface="Helvetica Neue"/>
              </a:rPr>
              <a:t>(ebben különböznek a régebbi társaiktól, amelyekben még nem volt netkapcsolat).</a:t>
            </a:r>
            <a:endParaRPr lang="hu-HU" sz="2400" dirty="0"/>
          </a:p>
        </p:txBody>
      </p:sp>
      <p:pic>
        <p:nvPicPr>
          <p:cNvPr id="1026" name="Picture 2" descr="rnn.jpg">
            <a:extLst>
              <a:ext uri="{FF2B5EF4-FFF2-40B4-BE49-F238E27FC236}">
                <a16:creationId xmlns:a16="http://schemas.microsoft.com/office/drawing/2014/main" id="{6B97ED02-A93F-47DC-A02E-E1DC1296D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751" y="3878808"/>
            <a:ext cx="5915250" cy="297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63521C36-E619-4249-9301-445D5B45A21C}"/>
              </a:ext>
            </a:extLst>
          </p:cNvPr>
          <p:cNvSpPr txBox="1"/>
          <p:nvPr/>
        </p:nvSpPr>
        <p:spPr>
          <a:xfrm>
            <a:off x="6947555" y="2479249"/>
            <a:ext cx="443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… ez már a pamut, békén hagyom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B390580-7CD4-4CC9-8B99-690CA4C14BF3}"/>
              </a:ext>
            </a:extLst>
          </p:cNvPr>
          <p:cNvSpPr txBox="1"/>
          <p:nvPr/>
        </p:nvSpPr>
        <p:spPr>
          <a:xfrm>
            <a:off x="7418895" y="3429000"/>
            <a:ext cx="4034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Neurális hálózatok</a:t>
            </a:r>
          </a:p>
        </p:txBody>
      </p:sp>
    </p:spTree>
    <p:extLst>
      <p:ext uri="{BB962C8B-B14F-4D97-AF65-F5344CB8AC3E}">
        <p14:creationId xmlns:p14="http://schemas.microsoft.com/office/powerpoint/2010/main" val="9125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/>
      <p:bldP spid="8" grpId="0"/>
      <p:bldP spid="9" grpId="0"/>
      <p:bldP spid="10" grpId="0"/>
      <p:bldP spid="11" grpId="0" build="p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24E2C9E9-7030-433B-884B-939454B32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977" y="3340100"/>
            <a:ext cx="4769109" cy="119380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84541A-A9F4-49FE-B21E-ADA4ABE38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Chatbot</a:t>
            </a:r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Képfelismerés / Képelemzés 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Intelligens robot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B64530C-9B1E-460D-B8B9-FF2AF56FA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916" y="1459681"/>
            <a:ext cx="5768347" cy="356099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DF6F3B4-B76D-405E-8B1C-D8D09CC68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967" y="758195"/>
            <a:ext cx="2678403" cy="140297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8A97484C-A2A9-4AED-89A2-EDF5329B1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117" y="4981575"/>
            <a:ext cx="2619375" cy="1743075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D7C790B5-4A87-49F9-B9B6-961A73B1CB4D}"/>
              </a:ext>
            </a:extLst>
          </p:cNvPr>
          <p:cNvSpPr txBox="1">
            <a:spLocks/>
          </p:cNvSpPr>
          <p:nvPr/>
        </p:nvSpPr>
        <p:spPr>
          <a:xfrm>
            <a:off x="75970" y="267605"/>
            <a:ext cx="10414000" cy="44196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2800"/>
              <a:t>A Mesterséges intelligencia hétköznapi alkAlmazásai</a:t>
            </a:r>
            <a:endParaRPr lang="hu-HU" sz="2800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7464D643-E9DC-43C0-9FF0-B19D58CDF03C}"/>
              </a:ext>
            </a:extLst>
          </p:cNvPr>
          <p:cNvSpPr txBox="1"/>
          <p:nvPr/>
        </p:nvSpPr>
        <p:spPr>
          <a:xfrm>
            <a:off x="7993718" y="4981575"/>
            <a:ext cx="3514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Egészségügyi diagnosztika</a:t>
            </a:r>
          </a:p>
        </p:txBody>
      </p:sp>
    </p:spTree>
    <p:extLst>
      <p:ext uri="{BB962C8B-B14F-4D97-AF65-F5344CB8AC3E}">
        <p14:creationId xmlns:p14="http://schemas.microsoft.com/office/powerpoint/2010/main" val="44005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7BC9B3-3E13-44B8-B8B7-E9E237E6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00" y="177800"/>
            <a:ext cx="3657600" cy="981697"/>
          </a:xfrm>
        </p:spPr>
        <p:txBody>
          <a:bodyPr/>
          <a:lstStyle/>
          <a:p>
            <a:r>
              <a:rPr lang="hu-HU" sz="2800" dirty="0"/>
              <a:t>MI veszélyei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7014351-4F8E-44D7-8DE4-B456B87FC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3669384"/>
          </a:xfrm>
        </p:spPr>
        <p:txBody>
          <a:bodyPr/>
          <a:lstStyle/>
          <a:p>
            <a:r>
              <a:rPr lang="hu-HU" dirty="0"/>
              <a:t>A felelősség kérdése</a:t>
            </a:r>
          </a:p>
          <a:p>
            <a:r>
              <a:rPr lang="hu-HU" dirty="0"/>
              <a:t>Kockázatok az alapvető jogok tekintetében</a:t>
            </a:r>
          </a:p>
          <a:p>
            <a:r>
              <a:rPr lang="hu-HU" dirty="0"/>
              <a:t>A MI hatása a munkahelyekre</a:t>
            </a:r>
          </a:p>
          <a:p>
            <a:r>
              <a:rPr lang="hu-HU" dirty="0"/>
              <a:t>Verseny</a:t>
            </a:r>
          </a:p>
          <a:p>
            <a:r>
              <a:rPr lang="hu-HU" dirty="0"/>
              <a:t>Biztonsági kockázatok</a:t>
            </a:r>
          </a:p>
          <a:p>
            <a:r>
              <a:rPr lang="hu-HU" dirty="0"/>
              <a:t>Az átláthatóság kihívásai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F55A454-483B-4130-9D79-0ACABC5B6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366" y="2498102"/>
            <a:ext cx="7748634" cy="43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3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Szelet">
  <a:themeElements>
    <a:clrScheme name="Szele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zele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ele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2110</Words>
  <Application>Microsoft Office PowerPoint</Application>
  <PresentationFormat>Szélesvásznú</PresentationFormat>
  <Paragraphs>136</Paragraphs>
  <Slides>14</Slides>
  <Notes>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2" baseType="lpstr">
      <vt:lpstr>Arial</vt:lpstr>
      <vt:lpstr>Calibri</vt:lpstr>
      <vt:lpstr>Century Gothic</vt:lpstr>
      <vt:lpstr>Courier New</vt:lpstr>
      <vt:lpstr>Helvetica Neue</vt:lpstr>
      <vt:lpstr>Wingdings</vt:lpstr>
      <vt:lpstr>Wingdings 3</vt:lpstr>
      <vt:lpstr>Szelet</vt:lpstr>
      <vt:lpstr>A mesterséges intelligencia világa</vt:lpstr>
      <vt:lpstr>PowerPoint-bemutató</vt:lpstr>
      <vt:lpstr>Honnan indult?  </vt:lpstr>
      <vt:lpstr>Turing – teszt </vt:lpstr>
      <vt:lpstr>Deep blue  </vt:lpstr>
      <vt:lpstr>Mély tanulás </vt:lpstr>
      <vt:lpstr>A Mesterséges intelligencia hétköznapi alkAlmazásai</vt:lpstr>
      <vt:lpstr>PowerPoint-bemutató</vt:lpstr>
      <vt:lpstr>MI veszélyei </vt:lpstr>
      <vt:lpstr>Amikor a hóhért akasztják</vt:lpstr>
      <vt:lpstr>PowerPoint-bemutató</vt:lpstr>
      <vt:lpstr>PowerPoint-bemutató</vt:lpstr>
      <vt:lpstr>PowerPoint-bemutató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mesterséges intelligencia világa</dc:title>
  <dc:creator>Tanár</dc:creator>
  <cp:lastModifiedBy>Tanár</cp:lastModifiedBy>
  <cp:revision>56</cp:revision>
  <dcterms:created xsi:type="dcterms:W3CDTF">2024-10-09T18:54:56Z</dcterms:created>
  <dcterms:modified xsi:type="dcterms:W3CDTF">2024-10-11T00:23:42Z</dcterms:modified>
</cp:coreProperties>
</file>