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5" r:id="rId4"/>
    <p:sldId id="273" r:id="rId5"/>
    <p:sldId id="274" r:id="rId6"/>
    <p:sldId id="270" r:id="rId7"/>
    <p:sldId id="268" r:id="rId8"/>
    <p:sldId id="296" r:id="rId9"/>
    <p:sldId id="298" r:id="rId10"/>
    <p:sldId id="269" r:id="rId11"/>
    <p:sldId id="261" r:id="rId12"/>
    <p:sldId id="299" r:id="rId13"/>
    <p:sldId id="300" r:id="rId14"/>
    <p:sldId id="265" r:id="rId15"/>
    <p:sldId id="282" r:id="rId16"/>
    <p:sldId id="301" r:id="rId17"/>
    <p:sldId id="302" r:id="rId18"/>
    <p:sldId id="260" r:id="rId19"/>
    <p:sldId id="294" r:id="rId20"/>
    <p:sldId id="263" r:id="rId21"/>
    <p:sldId id="259" r:id="rId22"/>
    <p:sldId id="266" r:id="rId23"/>
    <p:sldId id="267" r:id="rId24"/>
    <p:sldId id="262" r:id="rId25"/>
    <p:sldId id="303" r:id="rId26"/>
    <p:sldId id="295" r:id="rId27"/>
    <p:sldId id="276" r:id="rId28"/>
    <p:sldId id="277" r:id="rId29"/>
    <p:sldId id="279" r:id="rId30"/>
    <p:sldId id="278" r:id="rId31"/>
    <p:sldId id="280" r:id="rId32"/>
    <p:sldId id="283" r:id="rId33"/>
    <p:sldId id="291" r:id="rId34"/>
    <p:sldId id="292" r:id="rId35"/>
    <p:sldId id="297" r:id="rId36"/>
    <p:sldId id="284" r:id="rId37"/>
    <p:sldId id="285" r:id="rId38"/>
    <p:sldId id="288" r:id="rId39"/>
    <p:sldId id="287" r:id="rId40"/>
    <p:sldId id="289" r:id="rId41"/>
    <p:sldId id="290" r:id="rId42"/>
    <p:sldId id="286" r:id="rId43"/>
    <p:sldId id="257" r:id="rId44"/>
    <p:sldId id="258" r:id="rId4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531D28-9330-DD08-D3DF-63AE56573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912A789-7CDE-31F9-488F-A43BD36ED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0F15A0B-7815-1730-9D2D-90C48DBF1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C473-F11E-4509-BE05-C856EFDB390B}" type="datetimeFigureOut">
              <a:rPr lang="hu-HU" smtClean="0"/>
              <a:t>2022. 10. 21.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5F1327E-C454-D33F-E8FB-BB7A9803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5A2D47F-F244-4209-23BE-D80BC8B5A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3D79B-766A-4B41-AC8F-1CFAF8882F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0159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42623B-6FDC-3E04-6BD4-A7B34C70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BA3FB96-FDBC-A0BB-108D-A36342318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D8307ED-B036-47D1-E868-7C07C2C3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C473-F11E-4509-BE05-C856EFDB390B}" type="datetimeFigureOut">
              <a:rPr lang="hu-HU" smtClean="0"/>
              <a:t>2022. 10. 21.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360446D-806C-2484-9E69-F175005E8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C7E3C9F-A4C3-C19C-8574-50893D71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3D79B-766A-4B41-AC8F-1CFAF8882F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922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27A9C7F9-3CF0-34B9-BBFC-8802BD7592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D13926C-1510-9515-DD04-3B5C01303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04CDFB3-3098-FA1F-306A-7C1048090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C473-F11E-4509-BE05-C856EFDB390B}" type="datetimeFigureOut">
              <a:rPr lang="hu-HU" smtClean="0"/>
              <a:t>2022. 10. 21.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E5DBC7E-1981-9EE2-8750-8A563A332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DB8437C-BDA6-0778-BDF4-99FE811A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3D79B-766A-4B41-AC8F-1CFAF8882F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594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E29BF0-70D0-A670-A5C4-D765842F5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E5C51CC-8A68-5EC6-94FE-54AF2477F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484FC1E-7605-8BFC-3BF6-16C0E1E36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C473-F11E-4509-BE05-C856EFDB390B}" type="datetimeFigureOut">
              <a:rPr lang="hu-HU" smtClean="0"/>
              <a:t>2022. 10. 21.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2186E4B-2357-1326-A5DC-6C08BAA66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02A85C1-7501-1DD2-F9B4-785AFC53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3D79B-766A-4B41-AC8F-1CFAF8882F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50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46D334-5D9F-1A86-10D3-A1BE67C86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9EBA80A-8A8D-FC44-BFC9-4AF2A0E9C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F518708-96FD-BFE4-32BC-97B4F447F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C473-F11E-4509-BE05-C856EFDB390B}" type="datetimeFigureOut">
              <a:rPr lang="hu-HU" smtClean="0"/>
              <a:t>2022. 10. 21.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8C69A2C-74A6-A709-DFBA-C7241343C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9FB7138-0076-F433-B506-050B3968B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3D79B-766A-4B41-AC8F-1CFAF8882F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8159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8E432D-8322-8FFB-F9EF-42D7E6EF4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CED70D0-56A8-00EB-1A60-7F647089D9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50B0C3A-69FF-2FFB-2A9B-BEBE752CD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8DFE32F-94EE-16AC-1818-2C49117C8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C473-F11E-4509-BE05-C856EFDB390B}" type="datetimeFigureOut">
              <a:rPr lang="hu-HU" smtClean="0"/>
              <a:t>2022. 10. 21.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8B778EB-4BC0-8CA2-44B9-0A9658863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2CAD0BE-03E0-5E89-699E-83BF19ECE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3D79B-766A-4B41-AC8F-1CFAF8882F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0804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BE670B-C527-6AAC-DFCB-7C9B10F3C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DD82315-0064-0176-D4FD-989E8BCDE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F1A8A92-0488-B870-31CB-71103B036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E89CD13-CF34-2429-03EC-410F778B48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3E13CF6-10E7-8068-F1F5-A60BEA7BF8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60CB88F-C3D1-6874-F343-D9C6D5674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C473-F11E-4509-BE05-C856EFDB390B}" type="datetimeFigureOut">
              <a:rPr lang="hu-HU" smtClean="0"/>
              <a:t>2022. 10. 21.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CBB41B49-4720-0DB7-FEFD-B7095B8B1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1C4BA4AE-E4C8-97FC-6281-02FC2AC6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3D79B-766A-4B41-AC8F-1CFAF8882F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9556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4C0CB9-C70E-2672-EB62-14F29910A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5AABB5A-057F-FE9D-30B9-F3B1AD3B4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C473-F11E-4509-BE05-C856EFDB390B}" type="datetimeFigureOut">
              <a:rPr lang="hu-HU" smtClean="0"/>
              <a:t>2022. 10. 21.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3C280BC-26D4-1F21-7B1F-5DF7D667B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5537D4C-DE5B-78E7-EB5E-361DCCD9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3D79B-766A-4B41-AC8F-1CFAF8882F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5583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747D300-81CB-A36B-3B76-1DADABCB3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C473-F11E-4509-BE05-C856EFDB390B}" type="datetimeFigureOut">
              <a:rPr lang="hu-HU" smtClean="0"/>
              <a:t>2022. 10. 21.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F3047DC-538F-7ECB-EAEF-3E2FE2F01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F24C328-02F7-11BE-448D-851E470C4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3D79B-766A-4B41-AC8F-1CFAF8882F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7816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BEC841-7672-5875-FB5D-F4BA3ED50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576AC74-F0EC-6B72-1BEE-3C072D3DC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1FC4F30-9FFD-5905-14BC-EB3C1607B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043B970-AB93-DD05-CB2D-45B57814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C473-F11E-4509-BE05-C856EFDB390B}" type="datetimeFigureOut">
              <a:rPr lang="hu-HU" smtClean="0"/>
              <a:t>2022. 10. 21.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B8EE106-6719-61C8-4F74-EBE709117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A5A7611-4EA3-102D-4FE5-A6EA95D76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3D79B-766A-4B41-AC8F-1CFAF8882F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006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84BC17-46A3-3B10-583D-EC12B0F1E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BAA11FD9-D42F-E7B9-F5B9-9993232BFA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ECAB4C9-2112-E54E-5280-D20F45309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A4752E1-7FA0-9390-723D-0DDA2571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C473-F11E-4509-BE05-C856EFDB390B}" type="datetimeFigureOut">
              <a:rPr lang="hu-HU" smtClean="0"/>
              <a:t>2022. 10. 21.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3E82087-A2CA-A7FF-21E4-3CDBDDAC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90D9B82-F708-FDDC-623F-59782D55C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3D79B-766A-4B41-AC8F-1CFAF8882F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965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8962872D-CEFA-74BA-4549-27AA81B1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9CF9327-95BB-947C-9C7F-DA7122F18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92049D6-F80A-7AB8-61CA-29F2B112BB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5C473-F11E-4509-BE05-C856EFDB390B}" type="datetimeFigureOut">
              <a:rPr lang="hu-HU" smtClean="0"/>
              <a:t>2022. 10. 21.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B8D9782-5FE3-3A09-36C5-27D69B608D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04B2AE2-A804-D503-E64F-1A6074315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3D79B-766A-4B41-AC8F-1CFAF8882F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185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tamop.etk.pte.hu/tamop412A/tananyag/az_orvosi_kepalkotas_fizikaja/az_orvosi_kepalkotas_fizikaja.pdf" TargetMode="External"/><Relationship Id="rId7" Type="http://schemas.openxmlformats.org/officeDocument/2006/relationships/hyperlink" Target="https://mppt.hu/magazin/pdf/xx-evfolyam-3-szam/2018_09_kajary_honlapra.pdf" TargetMode="External"/><Relationship Id="rId2" Type="http://schemas.openxmlformats.org/officeDocument/2006/relationships/hyperlink" Target="http://home.mit.bme.hu/~hadhazi/Oktatas/OKD21/Bev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tomfizika.elte.hu/akos/orak/modfizszem/2016pdf/nagym.pdf" TargetMode="External"/><Relationship Id="rId5" Type="http://schemas.openxmlformats.org/officeDocument/2006/relationships/hyperlink" Target="https://nuklearis.hu/sites/default/files/nukleon/6_4_150_Nagy_1.pdf" TargetMode="External"/><Relationship Id="rId4" Type="http://schemas.openxmlformats.org/officeDocument/2006/relationships/hyperlink" Target="https://www.elftsv.hu/svonline/docs/V11i2/Sar_V11i2.pd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player.hu/20277747-Pozitron-emisszios-tomograf-pet-mire-valo-es-hogyan-mukodik.html" TargetMode="External"/><Relationship Id="rId2" Type="http://schemas.openxmlformats.org/officeDocument/2006/relationships/hyperlink" Target="https://mppt.hu/magazin/pdf/xx-evfolyam-3-szam/2018_09_kajary_honlapr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emmelweis.hu/hirek/2022/10/07/mesterseges-intelligencia-segiti-a-tudorak-hatekonyabb-szureset/" TargetMode="External"/><Relationship Id="rId5" Type="http://schemas.openxmlformats.org/officeDocument/2006/relationships/hyperlink" Target="http://www.biofizika.aok.pte.hu/data/2019/0327/042/Ultrahang%20handout.pdf" TargetMode="External"/><Relationship Id="rId4" Type="http://schemas.openxmlformats.org/officeDocument/2006/relationships/hyperlink" Target="http://midra.uni-miskolc.hu/document/25925/21232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46B7C5-EB8A-1E7B-5305-91B851AB7B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Orvosi diagnosztikai eszközök fizikája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FF81B29-7042-2C7D-00EF-1EC7CC3958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Készítette: Kucsora Ágnes</a:t>
            </a:r>
          </a:p>
        </p:txBody>
      </p:sp>
    </p:spTree>
    <p:extLst>
      <p:ext uri="{BB962C8B-B14F-4D97-AF65-F5344CB8AC3E}">
        <p14:creationId xmlns:p14="http://schemas.microsoft.com/office/powerpoint/2010/main" val="4291226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E5E123D-600D-F179-F360-CE15D522C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2104716-A355-6854-4E4E-E45F9F849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Anatómiai </a:t>
            </a:r>
            <a:r>
              <a:rPr lang="hu-HU" dirty="0" err="1"/>
              <a:t>tomográf</a:t>
            </a:r>
            <a:r>
              <a:rPr lang="hu-HU" dirty="0"/>
              <a:t>, (CT, MR) amin a szervek láthatók jól</a:t>
            </a:r>
          </a:p>
          <a:p>
            <a:r>
              <a:rPr lang="hu-HU" dirty="0"/>
              <a:t>funkcionális, (SPECT, PET) amin egy radioaktív  jelölőanyag “marker” látszik jól (Emisszió)</a:t>
            </a:r>
          </a:p>
          <a:p>
            <a:r>
              <a:rPr lang="hu-HU" dirty="0"/>
              <a:t>A két fajta </a:t>
            </a:r>
            <a:r>
              <a:rPr lang="hu-HU" dirty="0" err="1"/>
              <a:t>tomográf</a:t>
            </a:r>
            <a:r>
              <a:rPr lang="hu-HU" dirty="0"/>
              <a:t> (funkcionális és anatómiai) képét érdemes számítógéppel egymásra vetíteni.</a:t>
            </a:r>
          </a:p>
          <a:p>
            <a:r>
              <a:rPr lang="hu-HU" dirty="0"/>
              <a:t>Az anatómiai kép adja a „térképet”, a funkcionális kép pedig a kémiai aktivitást</a:t>
            </a:r>
          </a:p>
          <a:p>
            <a:endParaRPr lang="hu-HU" dirty="0"/>
          </a:p>
          <a:p>
            <a:r>
              <a:rPr lang="hu-HU" dirty="0"/>
              <a:t>Hevesy György, 1944 kémiai Nobel-díj</a:t>
            </a:r>
          </a:p>
        </p:txBody>
      </p:sp>
    </p:spTree>
    <p:extLst>
      <p:ext uri="{BB962C8B-B14F-4D97-AF65-F5344CB8AC3E}">
        <p14:creationId xmlns:p14="http://schemas.microsoft.com/office/powerpoint/2010/main" val="3507611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6A0521-E14A-1755-069C-1BC357AEE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F96985F-FA6E-7378-535E-671C2C21A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Röntgensugarat alkalmaz a CT (</a:t>
            </a:r>
            <a:r>
              <a:rPr lang="hu-HU" dirty="0" err="1"/>
              <a:t>Compterized</a:t>
            </a:r>
            <a:r>
              <a:rPr lang="hu-HU" dirty="0"/>
              <a:t> </a:t>
            </a:r>
            <a:r>
              <a:rPr lang="hu-HU" dirty="0" err="1"/>
              <a:t>Tomography</a:t>
            </a:r>
            <a:r>
              <a:rPr lang="hu-HU" dirty="0"/>
              <a:t> - Számítógépes Tomográfia, </a:t>
            </a:r>
            <a:r>
              <a:rPr lang="hu-HU" dirty="0" err="1"/>
              <a:t>Kompjúter</a:t>
            </a:r>
            <a:r>
              <a:rPr lang="hu-HU" dirty="0"/>
              <a:t> Tomográfia) illetve a CAT (</a:t>
            </a:r>
            <a:r>
              <a:rPr lang="hu-HU" dirty="0" err="1"/>
              <a:t>Compterized</a:t>
            </a:r>
            <a:r>
              <a:rPr lang="hu-HU" dirty="0"/>
              <a:t> </a:t>
            </a:r>
            <a:r>
              <a:rPr lang="hu-HU" dirty="0" err="1"/>
              <a:t>Axial</a:t>
            </a:r>
            <a:r>
              <a:rPr lang="hu-HU" dirty="0"/>
              <a:t> </a:t>
            </a:r>
            <a:r>
              <a:rPr lang="hu-HU" dirty="0" err="1"/>
              <a:t>Tomography</a:t>
            </a:r>
            <a:r>
              <a:rPr lang="hu-HU" dirty="0"/>
              <a:t>) eljárás is.</a:t>
            </a:r>
          </a:p>
          <a:p>
            <a:r>
              <a:rPr lang="hu-HU" dirty="0"/>
              <a:t>Ebben az esetben egy körben elforduló, több röntgencsőből és sok érzékelőből álló fej készít számos röntgenfelvételt, amelyeket egy bonyolult számítógépes rendszer egyesít értékelhető képpé.</a:t>
            </a:r>
          </a:p>
        </p:txBody>
      </p:sp>
    </p:spTree>
    <p:extLst>
      <p:ext uri="{BB962C8B-B14F-4D97-AF65-F5344CB8AC3E}">
        <p14:creationId xmlns:p14="http://schemas.microsoft.com/office/powerpoint/2010/main" val="1414783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2531AD0-ECD7-1D37-301C-4C277DC4C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14" y="599089"/>
            <a:ext cx="11398840" cy="585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58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FFD6916-2FF2-4DFD-BF99-FF182EABC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295" y="0"/>
            <a:ext cx="6065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87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D4A7CE6B-FAF2-3D33-3F33-A41E29026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5" y="76200"/>
            <a:ext cx="86296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20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0E4DA8-C18C-11E5-A2B0-C19616CCA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66828D8-7F97-F4FE-75DB-9C94D1518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781800" cy="2419350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BC4D4E0-CFE2-4A50-DD75-87E9FA20D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840" y="2419350"/>
            <a:ext cx="845416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10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F39BE27-2674-3DAC-3EC1-72A618A19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r>
              <a:rPr lang="hu-HU" sz="3200"/>
              <a:t>Digitális kivonatos angiográfia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4657CB8-8EA8-098B-651E-B59D8B464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8"/>
          <a:stretch/>
        </p:blipFill>
        <p:spPr>
          <a:xfrm>
            <a:off x="147164" y="161679"/>
            <a:ext cx="3804725" cy="3884334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1DF4051-F621-E455-3F7D-84173FD81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3717317"/>
          </a:xfrm>
        </p:spPr>
        <p:txBody>
          <a:bodyPr anchor="t">
            <a:normAutofit/>
          </a:bodyPr>
          <a:lstStyle/>
          <a:p>
            <a:r>
              <a:rPr lang="en-US" sz="1800" dirty="0"/>
              <a:t>Az </a:t>
            </a:r>
            <a:r>
              <a:rPr lang="en-US" sz="1800" dirty="0" err="1"/>
              <a:t>angiogr</a:t>
            </a:r>
            <a:r>
              <a:rPr lang="hu-HU" sz="1800" dirty="0"/>
              <a:t>á</a:t>
            </a:r>
            <a:r>
              <a:rPr lang="en-US" sz="1800" dirty="0" err="1"/>
              <a:t>fia</a:t>
            </a:r>
            <a:r>
              <a:rPr lang="en-US" sz="1800" dirty="0"/>
              <a:t> </a:t>
            </a:r>
            <a:r>
              <a:rPr lang="en-US" sz="1800" dirty="0" err="1"/>
              <a:t>olyan</a:t>
            </a:r>
            <a:r>
              <a:rPr lang="en-US" sz="1800" dirty="0"/>
              <a:t> r</a:t>
            </a:r>
            <a:r>
              <a:rPr lang="hu-HU" sz="1800" dirty="0"/>
              <a:t>ö</a:t>
            </a:r>
            <a:r>
              <a:rPr lang="en-US" sz="1800" dirty="0" err="1"/>
              <a:t>ntgenvizsg</a:t>
            </a:r>
            <a:r>
              <a:rPr lang="hu-HU" sz="1800" dirty="0" err="1"/>
              <a:t>álatot</a:t>
            </a:r>
            <a:r>
              <a:rPr lang="hu-HU" sz="1800" dirty="0"/>
              <a:t> </a:t>
            </a:r>
            <a:r>
              <a:rPr lang="en-US" sz="1800" dirty="0" err="1"/>
              <a:t>jelent</a:t>
            </a:r>
            <a:r>
              <a:rPr lang="en-US" sz="1800" dirty="0"/>
              <a:t>, </a:t>
            </a:r>
            <a:r>
              <a:rPr lang="en-US" sz="1800" dirty="0" err="1"/>
              <a:t>amely</a:t>
            </a:r>
            <a:r>
              <a:rPr lang="en-US" sz="1800" dirty="0"/>
              <a:t> </a:t>
            </a:r>
            <a:r>
              <a:rPr lang="en-US" sz="1800" dirty="0" err="1"/>
              <a:t>sor</a:t>
            </a:r>
            <a:r>
              <a:rPr lang="hu-HU" sz="1800" dirty="0"/>
              <a:t>á</a:t>
            </a:r>
            <a:r>
              <a:rPr lang="en-US" sz="1800" dirty="0"/>
              <a:t>n a </a:t>
            </a:r>
            <a:r>
              <a:rPr lang="en-US" sz="1800" dirty="0" err="1"/>
              <a:t>vizsg</a:t>
            </a:r>
            <a:r>
              <a:rPr lang="hu-HU" sz="1800" dirty="0"/>
              <a:t>á</a:t>
            </a:r>
            <a:r>
              <a:rPr lang="en-US" sz="1800" dirty="0" err="1"/>
              <a:t>lni</a:t>
            </a:r>
            <a:r>
              <a:rPr lang="en-US" sz="1800" dirty="0"/>
              <a:t> </a:t>
            </a:r>
            <a:r>
              <a:rPr lang="en-US" sz="1800" dirty="0" err="1"/>
              <a:t>kÌv</a:t>
            </a:r>
            <a:r>
              <a:rPr lang="hu-HU" sz="1800" dirty="0"/>
              <a:t>á</a:t>
            </a:r>
            <a:r>
              <a:rPr lang="en-US" sz="1800" dirty="0" err="1"/>
              <a:t>nt</a:t>
            </a:r>
            <a:r>
              <a:rPr lang="en-US" sz="1800" dirty="0"/>
              <a:t> </a:t>
            </a:r>
            <a:r>
              <a:rPr lang="en-US" sz="1800" dirty="0" err="1"/>
              <a:t>ereket</a:t>
            </a:r>
            <a:r>
              <a:rPr lang="en-US" sz="1800" dirty="0"/>
              <a:t> j</a:t>
            </a:r>
            <a:r>
              <a:rPr lang="hu-HU" sz="1800" dirty="0"/>
              <a:t>ó</a:t>
            </a:r>
            <a:r>
              <a:rPr lang="en-US" sz="1800" dirty="0" err="1"/>
              <a:t>doskontrasztanyaggal</a:t>
            </a:r>
            <a:r>
              <a:rPr lang="en-US" sz="1800" dirty="0"/>
              <a:t> t</a:t>
            </a:r>
            <a:r>
              <a:rPr lang="hu-HU" sz="1800" dirty="0"/>
              <a:t>ö</a:t>
            </a:r>
            <a:r>
              <a:rPr lang="en-US" sz="1800" dirty="0" err="1"/>
              <a:t>ltik</a:t>
            </a:r>
            <a:r>
              <a:rPr lang="en-US" sz="1800" dirty="0"/>
              <a:t> </a:t>
            </a:r>
            <a:r>
              <a:rPr lang="en-US" sz="1800" dirty="0" err="1"/>
              <a:t>fel</a:t>
            </a:r>
            <a:r>
              <a:rPr lang="en-US" sz="1800" dirty="0"/>
              <a:t>. </a:t>
            </a:r>
            <a:endParaRPr lang="hu-HU" sz="1800" dirty="0"/>
          </a:p>
          <a:p>
            <a:r>
              <a:rPr lang="en-US" sz="1800" dirty="0" err="1"/>
              <a:t>Ezt</a:t>
            </a:r>
            <a:r>
              <a:rPr lang="en-US" sz="1800" dirty="0"/>
              <a:t> </a:t>
            </a:r>
            <a:r>
              <a:rPr lang="en-US" sz="1800" dirty="0" err="1"/>
              <a:t>ak</a:t>
            </a:r>
            <a:r>
              <a:rPr lang="hu-HU" sz="1800" dirty="0"/>
              <a:t>á</a:t>
            </a:r>
            <a:r>
              <a:rPr lang="en-US" sz="1800" dirty="0"/>
              <a:t>r </a:t>
            </a:r>
            <a:r>
              <a:rPr lang="en-US" sz="1800" dirty="0" err="1"/>
              <a:t>r</a:t>
            </a:r>
            <a:r>
              <a:rPr lang="hu-HU" sz="1800" dirty="0"/>
              <a:t>ö</a:t>
            </a:r>
            <a:r>
              <a:rPr lang="en-US" sz="1800" dirty="0" err="1"/>
              <a:t>ntgen</a:t>
            </a:r>
            <a:r>
              <a:rPr lang="hu-HU" sz="1800" dirty="0"/>
              <a:t>á</a:t>
            </a:r>
            <a:r>
              <a:rPr lang="en-US" sz="1800" dirty="0" err="1"/>
              <a:t>tvil</a:t>
            </a:r>
            <a:r>
              <a:rPr lang="hu-HU" sz="1800" dirty="0"/>
              <a:t>á</a:t>
            </a:r>
            <a:r>
              <a:rPr lang="en-US" sz="1800" dirty="0" err="1"/>
              <a:t>gÌt</a:t>
            </a:r>
            <a:r>
              <a:rPr lang="hu-HU" sz="1800" dirty="0"/>
              <a:t>á</a:t>
            </a:r>
            <a:r>
              <a:rPr lang="en-US" sz="1800" dirty="0" err="1"/>
              <a:t>ssal</a:t>
            </a:r>
            <a:r>
              <a:rPr lang="en-US" sz="1800" dirty="0"/>
              <a:t>, </a:t>
            </a:r>
            <a:r>
              <a:rPr lang="en-US" sz="1800" dirty="0" err="1"/>
              <a:t>ak</a:t>
            </a:r>
            <a:r>
              <a:rPr lang="hu-HU" sz="1800" dirty="0"/>
              <a:t>á</a:t>
            </a:r>
            <a:r>
              <a:rPr lang="en-US" sz="1800" dirty="0"/>
              <a:t>r </a:t>
            </a:r>
            <a:r>
              <a:rPr lang="en-US" sz="1800" dirty="0" err="1"/>
              <a:t>r</a:t>
            </a:r>
            <a:r>
              <a:rPr lang="hu-HU" sz="1800" dirty="0"/>
              <a:t>á</a:t>
            </a:r>
            <a:r>
              <a:rPr lang="en-US" sz="1800" dirty="0" err="1"/>
              <a:t>ntgenfelv</a:t>
            </a:r>
            <a:r>
              <a:rPr lang="hu-HU" sz="1800" dirty="0"/>
              <a:t>é</a:t>
            </a:r>
            <a:r>
              <a:rPr lang="en-US" sz="1800" dirty="0" err="1"/>
              <a:t>tel</a:t>
            </a:r>
            <a:r>
              <a:rPr lang="en-US" sz="1800" dirty="0"/>
              <a:t> </a:t>
            </a:r>
            <a:r>
              <a:rPr lang="en-US" sz="1800" dirty="0" err="1"/>
              <a:t>segÌts</a:t>
            </a:r>
            <a:r>
              <a:rPr lang="hu-HU" sz="1800" dirty="0"/>
              <a:t>é</a:t>
            </a:r>
            <a:r>
              <a:rPr lang="en-US" sz="1800" dirty="0"/>
              <a:t>g</a:t>
            </a:r>
            <a:r>
              <a:rPr lang="hu-HU" sz="1800" dirty="0"/>
              <a:t>é</a:t>
            </a:r>
            <a:r>
              <a:rPr lang="en-US" sz="1800" dirty="0"/>
              <a:t>vel</a:t>
            </a:r>
            <a:r>
              <a:rPr lang="hu-HU" sz="1800" dirty="0"/>
              <a:t> é</a:t>
            </a:r>
            <a:r>
              <a:rPr lang="en-US" sz="1800" dirty="0"/>
              <a:t>rt</a:t>
            </a:r>
            <a:r>
              <a:rPr lang="hu-HU" sz="1800" dirty="0"/>
              <a:t>é</a:t>
            </a:r>
            <a:r>
              <a:rPr lang="en-US" sz="1800" dirty="0" err="1"/>
              <a:t>kelni</a:t>
            </a:r>
            <a:r>
              <a:rPr lang="en-US" sz="1800" dirty="0"/>
              <a:t> </a:t>
            </a:r>
            <a:r>
              <a:rPr lang="en-US" sz="1800" dirty="0" err="1"/>
              <a:t>lehe</a:t>
            </a:r>
            <a:r>
              <a:rPr lang="hu-HU" sz="1800" dirty="0"/>
              <a:t>t</a:t>
            </a:r>
          </a:p>
          <a:p>
            <a:r>
              <a:rPr lang="hu-HU" sz="1800" dirty="0"/>
              <a:t>Számítógép segítségével a kontrasztanyagot nem tartalmazó képet kivonják a felvételről és csak a feltöltött erek maradnak láthatók</a:t>
            </a:r>
            <a:endParaRPr lang="en-US" sz="1800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9F8505C2-5CE2-94E5-608C-AD752C4AA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994" y="3760518"/>
            <a:ext cx="3618178" cy="280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27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E7855E-8D3A-51B4-AAFF-12FF0E44F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Radioaktív nyomjelzés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BBABA9F-8F82-27B4-7598-82DF876674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7091" y="1690688"/>
            <a:ext cx="2314575" cy="3371850"/>
          </a:xfrm>
        </p:spPr>
      </p:pic>
      <p:sp>
        <p:nvSpPr>
          <p:cNvPr id="10" name="Tartalom helye 9">
            <a:extLst>
              <a:ext uri="{FF2B5EF4-FFF2-40B4-BE49-F238E27FC236}">
                <a16:creationId xmlns:a16="http://schemas.microsoft.com/office/drawing/2014/main" id="{97747FD6-3F5C-4BE9-EF76-EF21953587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u-H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Az eddigi diagnosztikus eljárásokkal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kóros folyamatot akkor lehet velük azonosítani, ha az már az érintett szerv szerkezetét is átalakította. Például megváltoztatta alakját, sűrűségét rugalmasságát, anyagi összetételét.</a:t>
            </a:r>
            <a:b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hu-H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Ezzel szemben a radioizotópos leképezés minden esetben funkcionális információt nyújt, azt jelzi, ha az érintett szerv működése megváltozik.</a:t>
            </a:r>
            <a:b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hu-H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nukleáris medicinában radioaktív gyógyszeradagot (sugárgyógyszert, </a:t>
            </a:r>
            <a:r>
              <a:rPr lang="hu-H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radiofarmakont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adnak be a betegnek, és a kijövő gammasugarak eloszlását speciális gamma kamerák észlelik.</a:t>
            </a:r>
          </a:p>
          <a:p>
            <a:endParaRPr lang="hu-HU" dirty="0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BE2348CA-F9A6-CF42-9310-05E2B5B5E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675" y="3429000"/>
            <a:ext cx="3743324" cy="25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4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F5755C-1AB9-C34A-AFB6-D4CE8EB45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MRI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8E6544-B26D-8B4C-A9E1-06CBE3088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/>
              <a:t>Az MRI (</a:t>
            </a:r>
            <a:r>
              <a:rPr lang="hu-HU" dirty="0" err="1"/>
              <a:t>Magnetic</a:t>
            </a:r>
            <a:r>
              <a:rPr lang="hu-HU" dirty="0"/>
              <a:t> </a:t>
            </a:r>
            <a:r>
              <a:rPr lang="hu-HU" dirty="0" err="1"/>
              <a:t>Resonance</a:t>
            </a:r>
            <a:r>
              <a:rPr lang="hu-HU" dirty="0"/>
              <a:t> </a:t>
            </a:r>
            <a:r>
              <a:rPr lang="hu-HU" dirty="0" err="1"/>
              <a:t>Imaging</a:t>
            </a:r>
            <a:r>
              <a:rPr lang="hu-HU" dirty="0"/>
              <a:t> - Mágneses Rezonanciás Képalkotás) csak a vízben található hidrogénre érzékeny, míg az NMR (</a:t>
            </a:r>
            <a:r>
              <a:rPr lang="hu-HU" dirty="0" err="1"/>
              <a:t>Nuclear</a:t>
            </a:r>
            <a:r>
              <a:rPr lang="hu-HU" dirty="0"/>
              <a:t> </a:t>
            </a:r>
            <a:r>
              <a:rPr lang="hu-HU" dirty="0" err="1"/>
              <a:t>Magnetic</a:t>
            </a:r>
            <a:r>
              <a:rPr lang="hu-HU" dirty="0"/>
              <a:t> </a:t>
            </a:r>
            <a:r>
              <a:rPr lang="hu-HU" dirty="0" err="1"/>
              <a:t>Resonance</a:t>
            </a:r>
            <a:r>
              <a:rPr lang="hu-HU" dirty="0"/>
              <a:t> - Magmágneses Rezonancia) a testben található összes hidrogénre.</a:t>
            </a:r>
          </a:p>
          <a:p>
            <a:r>
              <a:rPr lang="hu-HU" dirty="0"/>
              <a:t>Mindkettő ugyanazon fizikai elv, a mágneses rezonancia alapján működik, melynek során erős mágneses mezőben precessziót végző atomok vagy atommagok a beeső elektromágneses hullámokból energiát nyelnek el.</a:t>
            </a:r>
          </a:p>
          <a:p>
            <a:r>
              <a:rPr lang="hu-HU" dirty="0"/>
              <a:t>Az egyes atomok rendelkeznek mágneses tulajdonsággal, a mágneses dipólusok. Egy ilyen dipólust mágneses térbe helyezve arra forgatónyomaték hat mindaddig, amíg az be nem fordul a tér irányába.</a:t>
            </a:r>
          </a:p>
          <a:p>
            <a:r>
              <a:rPr lang="hu-HU" dirty="0"/>
              <a:t>Ha ebből az egyensúlyi helyzetből kitérítjük a dipólust, akkor az rezegni kezd (vagy 3D-ban </a:t>
            </a:r>
            <a:r>
              <a:rPr lang="hu-HU" dirty="0" err="1"/>
              <a:t>precesszál</a:t>
            </a:r>
            <a:r>
              <a:rPr lang="hu-HU" dirty="0"/>
              <a:t>). A rezgés frekvenciája arányos lesz az alkalmazott tér nagyságával (a visszatérítő erővel). </a:t>
            </a:r>
          </a:p>
          <a:p>
            <a:r>
              <a:rPr lang="hu-HU" dirty="0"/>
              <a:t>Ha a dipólus kitérését egy külső, periodikusan változó elektromágneses térrel hozzuk létre, akkor a legnagyobb kitérést éppen akkor kapjuk, amikor a gerjesztő tér frekvenciája megegyezik a dipólus saját szabad rezgésének frekvenciájával. </a:t>
            </a:r>
          </a:p>
        </p:txBody>
      </p:sp>
    </p:spTree>
    <p:extLst>
      <p:ext uri="{BB962C8B-B14F-4D97-AF65-F5344CB8AC3E}">
        <p14:creationId xmlns:p14="http://schemas.microsoft.com/office/powerpoint/2010/main" val="4138306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98CF36C-CD5B-C68D-861A-2E318DF1A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9729" y="643466"/>
            <a:ext cx="661254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77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F6AD0A-B322-57BC-C917-46A59DCB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Ultrahang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8D1C19-4521-5CD8-46E4-212C8979B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hallható hang frekvenciatartományát meghaladó ( 20 kHz) rezgéseket nevezzük ultrahangnak. </a:t>
            </a:r>
          </a:p>
          <a:p>
            <a:r>
              <a:rPr lang="hu-HU" dirty="0"/>
              <a:t>Az orvosi diagnosztikában magas frekvenciájú (2-12 MHz) ultrahangot használnak, amelynek energiája, intenzitása alacsony.</a:t>
            </a:r>
          </a:p>
          <a:p>
            <a:r>
              <a:rPr lang="hu-HU" dirty="0"/>
              <a:t>Fordított arány áll fenn a frekvencia és az elérhető felbontás között: magas frekvencián jó a térbeli felbontás, de rosszabb a penetráció, alacsonyabb frekvencián vastagabb szövetréteg ábrázolható, de rosszabb felbontással.</a:t>
            </a:r>
          </a:p>
        </p:txBody>
      </p:sp>
    </p:spTree>
    <p:extLst>
      <p:ext uri="{BB962C8B-B14F-4D97-AF65-F5344CB8AC3E}">
        <p14:creationId xmlns:p14="http://schemas.microsoft.com/office/powerpoint/2010/main" val="2341879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97185E-543B-484E-8B9C-CB32D71FB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C112DC5-760E-BA62-D908-A99210030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6860" y="116175"/>
            <a:ext cx="9098280" cy="6741825"/>
          </a:xfrm>
        </p:spPr>
      </p:pic>
    </p:spTree>
    <p:extLst>
      <p:ext uri="{BB962C8B-B14F-4D97-AF65-F5344CB8AC3E}">
        <p14:creationId xmlns:p14="http://schemas.microsoft.com/office/powerpoint/2010/main" val="196274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5C3753-6B02-C015-4B29-66909FC3D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PET- Pozitron Emissziós Tomográfia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3099F26-C6EC-80BD-6B08-01957C22A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Bizonyos szempontból hasonlít a CT-hez a pozitronemissziós tomográfia (PET).</a:t>
            </a:r>
          </a:p>
          <a:p>
            <a:r>
              <a:rPr lang="hu-HU" dirty="0"/>
              <a:t>Ennél a módszernél egy nem stabil izotóp bomlásakor kibocsátott pozitron egy elektronnal való találkozásakor kisugárzott gamma-fotonokat detektálják.</a:t>
            </a:r>
          </a:p>
          <a:p>
            <a:r>
              <a:rPr lang="hu-HU" dirty="0"/>
              <a:t>A pozitron egy antianyag-részecske, pontosan az elektron </a:t>
            </a:r>
            <a:r>
              <a:rPr lang="hu-HU" dirty="0" err="1"/>
              <a:t>antirészecskéje</a:t>
            </a:r>
            <a:r>
              <a:rPr lang="hu-HU" dirty="0"/>
              <a:t>.</a:t>
            </a:r>
          </a:p>
          <a:p>
            <a:r>
              <a:rPr lang="hu-HU" dirty="0"/>
              <a:t>Amikor egy részecske és annak antianyag-párja találkozik, akkor mindkét anyagi részecske megsemmisül, és két nagyenergiájú foton </a:t>
            </a:r>
            <a:r>
              <a:rPr lang="hu-HU" dirty="0" err="1"/>
              <a:t>sugárzódik</a:t>
            </a:r>
            <a:r>
              <a:rPr lang="hu-HU" dirty="0"/>
              <a:t> ki egymással ellentétes irányban</a:t>
            </a:r>
          </a:p>
        </p:txBody>
      </p:sp>
    </p:spTree>
    <p:extLst>
      <p:ext uri="{BB962C8B-B14F-4D97-AF65-F5344CB8AC3E}">
        <p14:creationId xmlns:p14="http://schemas.microsoft.com/office/powerpoint/2010/main" val="4206658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706A3E-D71A-A5F6-4FF0-40CE77018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2A92178E-8361-1BCE-DA21-77BD46CE8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/>
              <a:t>A PET berendezés ezeknek a fotonoknak a számát méri.</a:t>
            </a:r>
          </a:p>
          <a:p>
            <a:r>
              <a:rPr lang="hu-HU" dirty="0"/>
              <a:t>A páciens szervezetébe olyan izotópot juttatnak, amely bomlásakor pozitront sugároz ki. Erre tipikus példa a fluor 18-as izotópja. </a:t>
            </a:r>
          </a:p>
          <a:p>
            <a:r>
              <a:rPr lang="hu-HU" dirty="0"/>
              <a:t>A fluoratomokat egy, a cukorral rokon vegyületben megkötött formában (</a:t>
            </a:r>
            <a:r>
              <a:rPr lang="hu-HU" dirty="0" err="1"/>
              <a:t>fluoro</a:t>
            </a:r>
            <a:r>
              <a:rPr lang="hu-HU" dirty="0"/>
              <a:t>-</a:t>
            </a:r>
            <a:r>
              <a:rPr lang="hu-HU" dirty="0" err="1"/>
              <a:t>dezoxi</a:t>
            </a:r>
            <a:r>
              <a:rPr lang="hu-HU" dirty="0"/>
              <a:t>-glukóz) adják a páciensnek. </a:t>
            </a:r>
          </a:p>
          <a:p>
            <a:r>
              <a:rPr lang="hu-HU" dirty="0"/>
              <a:t>Ez az anyag így a szervezet anyagcsere-folyamatait követve olyan helyekre jut el, ahová a cukor is eljutna. </a:t>
            </a:r>
          </a:p>
          <a:p>
            <a:r>
              <a:rPr lang="hu-HU" dirty="0"/>
              <a:t>A kibocsátott pozitronok száma és így a másodlagos folyamatban keletkező fotonok száma arányos a fluoratomok számával. </a:t>
            </a:r>
          </a:p>
          <a:p>
            <a:r>
              <a:rPr lang="hu-HU" dirty="0"/>
              <a:t> ha egy </a:t>
            </a:r>
            <a:r>
              <a:rPr lang="hu-HU" dirty="0" err="1"/>
              <a:t>tomografikus</a:t>
            </a:r>
            <a:r>
              <a:rPr lang="hu-HU" dirty="0"/>
              <a:t> intenzitástérképet vesznek fel, tér- és időbeli képet kaphatnak az anyagcsere-folyamatok lezajlásáról. </a:t>
            </a:r>
          </a:p>
        </p:txBody>
      </p:sp>
    </p:spTree>
    <p:extLst>
      <p:ext uri="{BB962C8B-B14F-4D97-AF65-F5344CB8AC3E}">
        <p14:creationId xmlns:p14="http://schemas.microsoft.com/office/powerpoint/2010/main" val="488689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7D2FF2-0BDC-8D5F-9B47-9D2868CA0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E966041-95E1-B513-1E4D-FC16F2C48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/>
              <a:t>Az MRI a tomográfiák közül talán a PET-</a:t>
            </a:r>
            <a:r>
              <a:rPr lang="hu-HU" dirty="0" err="1"/>
              <a:t>hez</a:t>
            </a:r>
            <a:r>
              <a:rPr lang="hu-HU" dirty="0"/>
              <a:t> van legközelebb, mivel itt is forrássűrűséget mérnek, de az MRI-nél az emittált fotonokat az energia szerint is analizálják, és ebből a forrás helyének egyik komponensét meg lehet határozni.</a:t>
            </a:r>
          </a:p>
          <a:p>
            <a:r>
              <a:rPr lang="hu-HU" dirty="0"/>
              <a:t>A másik két komponenst a gerjesztő forrás és detektor helyének pásztázásával térképezik fel. Tehát, ha mérik a gerjesztő elektromágneses hullámokból elnyelt energiát mint a frekvencia függvényét, akkor kapják a legnagyobb értéket, amikor a dipólus sajátrezgéseinek frekvenciáját elérik.</a:t>
            </a:r>
          </a:p>
          <a:p>
            <a:r>
              <a:rPr lang="hu-HU" dirty="0"/>
              <a:t>A gyakorlatban nem az abszorpciót mérnek, hanem az azzal arányos emissziót. Mivel a gerjesztő elektromágneses impulzus után a kis dipólusok az elnyelt energiát kisugározzák, ezt egy detektorral felfogják, és a jel nagyságát számítógépben tárolják.</a:t>
            </a:r>
          </a:p>
          <a:p>
            <a:r>
              <a:rPr lang="hu-HU" dirty="0"/>
              <a:t>A berendezés igen nagy </a:t>
            </a:r>
            <a:r>
              <a:rPr lang="hu-HU" dirty="0" err="1"/>
              <a:t>erejű</a:t>
            </a:r>
            <a:r>
              <a:rPr lang="hu-HU" dirty="0"/>
              <a:t> (a földi mágneses tér több 10.000-szerese) szupravezető mágneseket tartalmaz.</a:t>
            </a:r>
          </a:p>
          <a:p>
            <a:endParaRPr lang="hu-HU" dirty="0"/>
          </a:p>
          <a:p>
            <a:r>
              <a:rPr lang="hu-HU" dirty="0"/>
              <a:t>Az MRI előnye, hogy a detektált atomok (ami tipikusan hidrogén) környezete szintén befolyásolja lokális terével a </a:t>
            </a:r>
            <a:r>
              <a:rPr lang="hu-HU" dirty="0" err="1"/>
              <a:t>precesszálási</a:t>
            </a:r>
            <a:r>
              <a:rPr lang="hu-HU" dirty="0"/>
              <a:t> tulajdonságait, frekvenciáját, illetve az időbeli lecsengés sebességét, ezért szövetspecifikus információt biztosít. </a:t>
            </a:r>
          </a:p>
        </p:txBody>
      </p:sp>
    </p:spTree>
    <p:extLst>
      <p:ext uri="{BB962C8B-B14F-4D97-AF65-F5344CB8AC3E}">
        <p14:creationId xmlns:p14="http://schemas.microsoft.com/office/powerpoint/2010/main" val="2635365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1B8D68-F9DF-7CA7-4B39-E26CB30A4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PET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2D7B878-2954-8A64-C811-FA9BEB068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4520" y="772018"/>
            <a:ext cx="9799320" cy="5673291"/>
          </a:xfrm>
        </p:spPr>
      </p:pic>
    </p:spTree>
    <p:extLst>
      <p:ext uri="{BB962C8B-B14F-4D97-AF65-F5344CB8AC3E}">
        <p14:creationId xmlns:p14="http://schemas.microsoft.com/office/powerpoint/2010/main" val="3733202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1200DE-9D58-DD75-94BB-09798046A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0BDBC8E-E6B7-F8FC-731C-7C445D8B1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6565" y="287335"/>
            <a:ext cx="6061129" cy="6283330"/>
          </a:xfrm>
        </p:spPr>
      </p:pic>
    </p:spTree>
    <p:extLst>
      <p:ext uri="{BB962C8B-B14F-4D97-AF65-F5344CB8AC3E}">
        <p14:creationId xmlns:p14="http://schemas.microsoft.com/office/powerpoint/2010/main" val="309128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FA45DB-A723-C05E-C7AB-6342F6178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/>
              <a:t>SPECT</a:t>
            </a:r>
            <a:br>
              <a:rPr lang="hu-HU" b="1" dirty="0"/>
            </a:br>
            <a:r>
              <a:rPr lang="hu-HU" b="1" dirty="0"/>
              <a:t>egyfoton-kibocsátásos, számítógépes metszeti képalkotás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37BAF7F-A136-91EE-2797-852879275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 gamma-sugarakat használó non-</a:t>
            </a:r>
            <a:r>
              <a:rPr lang="hu-HU" dirty="0" err="1"/>
              <a:t>invazív</a:t>
            </a:r>
            <a:r>
              <a:rPr lang="hu-HU" dirty="0"/>
              <a:t>, vagyis beavatkozást nem </a:t>
            </a:r>
            <a:r>
              <a:rPr lang="hu-HU" dirty="0" err="1"/>
              <a:t>igényelő</a:t>
            </a:r>
            <a:r>
              <a:rPr lang="hu-HU" dirty="0"/>
              <a:t> orvosi képalkotó eljárás. </a:t>
            </a:r>
          </a:p>
          <a:p>
            <a:r>
              <a:rPr lang="hu-HU" dirty="0"/>
              <a:t>A funkcionális képalkotó eljárások körébe tartozik, vagyis nem az anatómiai viszonyokat, hanem a szervek, szövetek különböző funkcionális jellemzőjét (pl. véráramlás, anyagcsere) jeleníti meg egy adott időintervallumban. </a:t>
            </a:r>
          </a:p>
          <a:p>
            <a:r>
              <a:rPr lang="hu-HU" dirty="0"/>
              <a:t> többféle szögből sokrétű kétdimenziós képeket készít az agyról, majd ezeket a kétdimenziós vetületeket számítógépes eljárással (tomográfiás rekonstrukció) alakítják háromdimenziós adathalmazzá.</a:t>
            </a:r>
          </a:p>
        </p:txBody>
      </p:sp>
    </p:spTree>
    <p:extLst>
      <p:ext uri="{BB962C8B-B14F-4D97-AF65-F5344CB8AC3E}">
        <p14:creationId xmlns:p14="http://schemas.microsoft.com/office/powerpoint/2010/main" val="3155369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ACFC8B-F74E-E0B9-C6F4-F14388BC6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836D6FD3-6DFA-0679-73D1-FBE00510F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60997"/>
            <a:ext cx="11972081" cy="5136005"/>
          </a:xfrm>
        </p:spPr>
      </p:pic>
    </p:spTree>
    <p:extLst>
      <p:ext uri="{BB962C8B-B14F-4D97-AF65-F5344CB8AC3E}">
        <p14:creationId xmlns:p14="http://schemas.microsoft.com/office/powerpoint/2010/main" val="3036190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14C7F5C1-C07B-09F6-10C6-1FFEAB6CE26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48640"/>
            <a:ext cx="11704320" cy="5974080"/>
          </a:xfrm>
        </p:spPr>
        <p:txBody>
          <a:bodyPr>
            <a:normAutofit lnSpcReduction="10000"/>
          </a:bodyPr>
          <a:lstStyle/>
          <a:p>
            <a:r>
              <a:rPr lang="hu-HU" dirty="0"/>
              <a:t> mellkasi CT felvételeket kiértékelő mesterséges intelligencia alkalmazásával segíti a daganatos megbetegedések korai felismerését.</a:t>
            </a:r>
          </a:p>
          <a:p>
            <a:r>
              <a:rPr lang="hu-HU" dirty="0"/>
              <a:t>A neurális hálózatok mélytanulási módszerén alapuló most fejlesztett új diagnosztikai eljárás hatékonyabb szűréssel segíti majd a radiológusok munkáját</a:t>
            </a:r>
          </a:p>
          <a:p>
            <a:r>
              <a:rPr lang="hu-HU" dirty="0"/>
              <a:t>nagyságrendekkel több CT kép kiértékelését teszi lehetővé</a:t>
            </a:r>
          </a:p>
          <a:p>
            <a:r>
              <a:rPr lang="hu-HU" dirty="0">
                <a:effectLst/>
              </a:rPr>
              <a:t>Már az 1950-es években is voltak mesterséges intelligencia alapú algoritmusok, amelyek az emberi intelligenciát igyekeztek lemásolni</a:t>
            </a:r>
          </a:p>
          <a:p>
            <a:r>
              <a:rPr lang="hu-HU" dirty="0">
                <a:effectLst/>
              </a:rPr>
              <a:t> A radiológia szempontjából az igazán nagy áttörést a mélytanulás (</a:t>
            </a:r>
            <a:r>
              <a:rPr lang="hu-HU" dirty="0" err="1">
                <a:effectLst/>
              </a:rPr>
              <a:t>deep</a:t>
            </a:r>
            <a:r>
              <a:rPr lang="hu-HU" dirty="0">
                <a:effectLst/>
              </a:rPr>
              <a:t> </a:t>
            </a:r>
            <a:r>
              <a:rPr lang="hu-HU" dirty="0" err="1">
                <a:effectLst/>
              </a:rPr>
              <a:t>learning</a:t>
            </a:r>
            <a:r>
              <a:rPr lang="hu-HU" dirty="0">
                <a:effectLst/>
              </a:rPr>
              <a:t>) hozta a 2010-es években, amely az úgynevezett neurális hálókra épül, amelyekre jellemző a sok kapcsolódás és a többrétegű szerkezet.</a:t>
            </a:r>
          </a:p>
          <a:p>
            <a:r>
              <a:rPr lang="hu-HU" dirty="0"/>
              <a:t>Az alkalmazás képes elkülöníteni egymástól a daganatos és egészséges eseteket, képes detektálni, hogy hol található ez a tumor, és a tumor térfogatát is képes figyelemmel követni, tehát mintegy tumor-</a:t>
            </a:r>
            <a:r>
              <a:rPr lang="hu-HU" dirty="0" err="1"/>
              <a:t>tracking</a:t>
            </a:r>
            <a:r>
              <a:rPr lang="hu-HU" dirty="0"/>
              <a:t> funkcióra is alkalmas lehet.</a:t>
            </a:r>
            <a:endParaRPr lang="hu-HU" dirty="0">
              <a:effectLst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33716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D513AF08-51E7-AE56-0CDA-22CAEC915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86" y="0"/>
            <a:ext cx="10234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7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851C9C3-426C-F990-386B-48AF71902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D6D5638-ED0D-ED43-AC26-C5084ECD5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4835016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C0A26AC-840B-686C-9610-90BA9409E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962" y="5000625"/>
            <a:ext cx="82296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54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F8F0525-2CC1-E39B-0AA3-DEB2F61CC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94" y="0"/>
            <a:ext cx="8175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45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79250A19-F4DC-CBFC-9707-5D973F9B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F2767A56-0A8C-602A-A955-EAC4074BE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szoftver tulajdonképpen előre bejelöli a tüdőről készített képeken a 3-4 milliméteres tumorokat vagy tumorgyanús elváltozásokat.</a:t>
            </a:r>
          </a:p>
          <a:p>
            <a:r>
              <a:rPr lang="hu-HU" dirty="0"/>
              <a:t> Majd kiértékeli azok térfogatát, jellemzőit, összeveti az esetleges előzményekkel. </a:t>
            </a:r>
          </a:p>
          <a:p>
            <a:r>
              <a:rPr lang="hu-HU"/>
              <a:t>A </a:t>
            </a:r>
            <a:r>
              <a:rPr lang="hu-HU" dirty="0"/>
              <a:t>mesterséges intelligencia nem fárad el, jóval hatékonyabb, mint az emberi szem és óriási támogatást biztosít a tüdőfelvételt leletező </a:t>
            </a:r>
            <a:r>
              <a:rPr lang="hu-HU"/>
              <a:t>radiológusnak.</a:t>
            </a:r>
          </a:p>
          <a:p>
            <a:r>
              <a:rPr lang="hu-HU"/>
              <a:t> </a:t>
            </a:r>
            <a:r>
              <a:rPr lang="hu-HU" dirty="0"/>
              <a:t>Ezzel az eljárással minden eddiginél hatékonyabbá tehető a tüdőrák szűrése és ezzel a betegek élete megmenthető.</a:t>
            </a:r>
          </a:p>
        </p:txBody>
      </p:sp>
    </p:spTree>
    <p:extLst>
      <p:ext uri="{BB962C8B-B14F-4D97-AF65-F5344CB8AC3E}">
        <p14:creationId xmlns:p14="http://schemas.microsoft.com/office/powerpoint/2010/main" val="3351682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4612166-9FC8-5402-1303-F59617777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Száloptikás vizsgálatok, műtétek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BBF8723-2048-18EB-7A05-B8C887D6B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Endoszkópiák</a:t>
            </a:r>
            <a:r>
              <a:rPr lang="hu-HU" dirty="0"/>
              <a:t> (</a:t>
            </a:r>
            <a:r>
              <a:rPr lang="hu-HU" dirty="0" err="1"/>
              <a:t>fiberoszkópiák</a:t>
            </a:r>
            <a:r>
              <a:rPr lang="hu-HU" dirty="0"/>
              <a:t>)</a:t>
            </a:r>
          </a:p>
          <a:p>
            <a:r>
              <a:rPr lang="hu-HU" dirty="0"/>
              <a:t>Endoszkópos műtétek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0E28208-2598-BBA7-674E-85F9196FC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283" y="2178537"/>
            <a:ext cx="7264717" cy="314593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4F78DAF-B9FF-B86E-3DDB-CAFF591C6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01" y="3809023"/>
            <a:ext cx="2741845" cy="250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73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D099A5C-709B-987F-8E25-8BDC792DD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77" y="643466"/>
            <a:ext cx="5181092" cy="557106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F59F972-B80D-806B-7674-8BD9B5318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869" y="871904"/>
            <a:ext cx="6818923" cy="511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12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7DE9C7-64EA-1DE7-7224-8AB8CDEF5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64C44237-C542-4EB7-DE41-19CCB3B62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460" y="612165"/>
            <a:ext cx="10421141" cy="346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92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C06944-6B83-2906-54E5-959F51D2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243205"/>
            <a:ext cx="10515600" cy="1325563"/>
          </a:xfrm>
        </p:spPr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21D2CE5-F31E-8A7D-0B49-728375EAC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8520" y="392099"/>
            <a:ext cx="10383520" cy="6073801"/>
          </a:xfrm>
        </p:spPr>
      </p:pic>
    </p:spTree>
    <p:extLst>
      <p:ext uri="{BB962C8B-B14F-4D97-AF65-F5344CB8AC3E}">
        <p14:creationId xmlns:p14="http://schemas.microsoft.com/office/powerpoint/2010/main" val="3536325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B8B8FA-E558-80DC-366C-405CA06A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Kapszulaendoszkópia</a:t>
            </a: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9C34212-AE38-69FC-F7F3-5F56C7363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293" y="2015649"/>
            <a:ext cx="6153468" cy="2991166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E2B714F-86CF-3AAA-7AE2-2459DD046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707" y="2611121"/>
            <a:ext cx="4720648" cy="227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4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348543-E505-1555-7956-B0B3AAB6A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Robotvezérelt</a:t>
            </a:r>
            <a:r>
              <a:rPr lang="hu-HU" dirty="0"/>
              <a:t> műtétek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FBF63B-51A9-B435-5A13-090036B02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Magyarországon elsőként a Debreceni Egyetem Klinikai Központ (DEKK) urológiai klinikáján végeztek robotasszisztált vesekő-eltávolítást – írja az MTI az egyetem közleménye alapján. </a:t>
            </a:r>
          </a:p>
          <a:p>
            <a:r>
              <a:rPr lang="hu-HU" dirty="0"/>
              <a:t>Az egyetem szakemberei a napokban hat sikeres operációt végeztek a francia fejlesztésű ILY robot vezérelt </a:t>
            </a:r>
            <a:r>
              <a:rPr lang="hu-HU" dirty="0" err="1"/>
              <a:t>ureterorenoszkópiával</a:t>
            </a:r>
            <a:r>
              <a:rPr lang="hu-HU" dirty="0"/>
              <a:t>.</a:t>
            </a:r>
          </a:p>
          <a:p>
            <a:r>
              <a:rPr lang="hu-HU" dirty="0"/>
              <a:t>Az operációt végző orvosnak nem kell fognia az endoszkópos eszközt, csak a robot mozgását kell vezérelnie, így a szakember a hosszabb műtéteknél nem fárad el, jobban tud koncentrálni.</a:t>
            </a:r>
          </a:p>
        </p:txBody>
      </p:sp>
    </p:spTree>
    <p:extLst>
      <p:ext uri="{BB962C8B-B14F-4D97-AF65-F5344CB8AC3E}">
        <p14:creationId xmlns:p14="http://schemas.microsoft.com/office/powerpoint/2010/main" val="3505585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57E310-8EF1-9CC0-DEA9-3A3CC9F2F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F49F10E7-1AEB-32DE-E99F-9BE5D4BAC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0238" y="478937"/>
            <a:ext cx="9026547" cy="60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09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BA01F6-4185-0206-C9A2-27A4F36C5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Da </a:t>
            </a:r>
            <a:r>
              <a:rPr lang="hu-HU" dirty="0" err="1"/>
              <a:t>Vinchi</a:t>
            </a:r>
            <a:r>
              <a:rPr lang="hu-HU" dirty="0"/>
              <a:t> robot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E4141E-900A-65FA-DE09-F6CEE2C1B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/>
              <a:t>A da Vinci sebészeti rendszer, jelentős technikai előnyt kínál a </a:t>
            </a:r>
            <a:r>
              <a:rPr lang="hu-HU" dirty="0" err="1"/>
              <a:t>laparoszkópos</a:t>
            </a:r>
            <a:r>
              <a:rPr lang="hu-HU" dirty="0"/>
              <a:t> sebészeti eljáráshoz képest. A robotasszisztált radikális </a:t>
            </a:r>
            <a:r>
              <a:rPr lang="hu-HU" dirty="0" err="1"/>
              <a:t>prosztatektomia</a:t>
            </a:r>
            <a:r>
              <a:rPr lang="hu-HU" dirty="0"/>
              <a:t> széles körben történő elfogadása tette lehetővé az urológusok számára más, komplexebb műtétek elvégzését, szignifikánsan csökkentve a műtéti morbiditást.</a:t>
            </a:r>
          </a:p>
          <a:p>
            <a:endParaRPr lang="hu-HU" dirty="0"/>
          </a:p>
          <a:p>
            <a:r>
              <a:rPr lang="hu-HU" dirty="0"/>
              <a:t>Robotsebészetre azok az eljárások ideálisak, amelyek </a:t>
            </a:r>
            <a:r>
              <a:rPr lang="hu-HU" dirty="0" err="1"/>
              <a:t>mikro</a:t>
            </a:r>
            <a:r>
              <a:rPr lang="hu-HU" dirty="0"/>
              <a:t>-sebészeti pontosságot és fejlett rekonstrukciós képességet igényelnek. A 3D-s video rendszer, mélységi percepciót, HD látásmódot és erősen felnagyított, nagy felbontású képet biztosít, amely virtuálisan kiterjeszti a sebész szemét és kezét a páciens testében.</a:t>
            </a:r>
          </a:p>
          <a:p>
            <a:endParaRPr lang="hu-HU" dirty="0"/>
          </a:p>
          <a:p>
            <a:r>
              <a:rPr lang="hu-HU" dirty="0"/>
              <a:t>A robotasszisztált rendszer nemcsak kevésbé </a:t>
            </a:r>
            <a:r>
              <a:rPr lang="hu-HU" dirty="0" err="1"/>
              <a:t>invazív</a:t>
            </a:r>
            <a:r>
              <a:rPr lang="hu-HU" dirty="0"/>
              <a:t>, de pontosabb is, csakúgy, mint a </a:t>
            </a:r>
            <a:r>
              <a:rPr lang="hu-HU" dirty="0" err="1"/>
              <a:t>mikro</a:t>
            </a:r>
            <a:r>
              <a:rPr lang="hu-HU" dirty="0"/>
              <a:t>-sebészet, a hagyományos vagy </a:t>
            </a:r>
            <a:r>
              <a:rPr lang="hu-HU" dirty="0" err="1"/>
              <a:t>laparoszkópos</a:t>
            </a:r>
            <a:r>
              <a:rPr lang="hu-HU" dirty="0"/>
              <a:t> sebészeti eljárásokhoz képest. A hozzáadott vizualitás hatékonyabb kihasználásához a sebésznek az eszközök precízebb működésére van szüksége.</a:t>
            </a:r>
          </a:p>
        </p:txBody>
      </p:sp>
    </p:spTree>
    <p:extLst>
      <p:ext uri="{BB962C8B-B14F-4D97-AF65-F5344CB8AC3E}">
        <p14:creationId xmlns:p14="http://schemas.microsoft.com/office/powerpoint/2010/main" val="2267231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8270BDC-FACE-AAFB-A78E-C71CB6A11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5440" y="660400"/>
            <a:ext cx="11846560" cy="5516563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A vizsgálófejben lévő piezoelektromos kristályok elektromos áram hatására ultrahangimpulzusokat bocsátanak ki, a szövetekből visszavert ultrahanghullámokat ugyanezek a kristályok detektálják és alakítják át elektromos impulzussá.</a:t>
            </a:r>
          </a:p>
          <a:p>
            <a:r>
              <a:rPr lang="hu-HU" dirty="0"/>
              <a:t>Az ultrahangkép keletkezésében a visszaverődés (</a:t>
            </a:r>
            <a:r>
              <a:rPr lang="hu-HU" dirty="0" err="1"/>
              <a:t>reflexio</a:t>
            </a:r>
            <a:r>
              <a:rPr lang="hu-HU" dirty="0"/>
              <a:t>) a legfontosabb jelenség, a határfelületekről visszaérkező ultrahanghullámok hordozzák a diagnosztikai információt. </a:t>
            </a:r>
          </a:p>
          <a:p>
            <a:r>
              <a:rPr lang="hu-HU" dirty="0"/>
              <a:t>A határfelületeket alkotó szövetek akusztikus impedancia-különbsége határozza meg a reflektált ultrahang nagyságát. </a:t>
            </a:r>
          </a:p>
          <a:p>
            <a:r>
              <a:rPr lang="hu-HU" dirty="0"/>
              <a:t>Az ultrahang folyadékokban akadálytalanul, tömör, magas kollagén tartalmú szövetekben lassabban terjed és nagyobb arányban </a:t>
            </a:r>
            <a:r>
              <a:rPr lang="hu-HU" dirty="0" err="1"/>
              <a:t>elnyelődik</a:t>
            </a:r>
            <a:r>
              <a:rPr lang="hu-HU" dirty="0"/>
              <a:t>. </a:t>
            </a:r>
          </a:p>
          <a:p>
            <a:r>
              <a:rPr lang="hu-HU" dirty="0"/>
              <a:t>A lágyrész-levegő határfelületekről származó reflexiók miatt a gázok mögötti területek nem, vagy rosszul vizsgálhatóak. </a:t>
            </a:r>
          </a:p>
          <a:p>
            <a:r>
              <a:rPr lang="hu-HU" dirty="0"/>
              <a:t>Meszes képletek is nagy reflexiót okoznak, ezért mögöttük „tiszta hangárnyék” látható. </a:t>
            </a:r>
          </a:p>
          <a:p>
            <a:r>
              <a:rPr lang="hu-HU" dirty="0"/>
              <a:t>Az ultrahang intenzitása a szöveteken történő áthaladáskor csökken. </a:t>
            </a:r>
          </a:p>
          <a:p>
            <a:r>
              <a:rPr lang="hu-HU" dirty="0"/>
              <a:t>Ennek több oka van: </a:t>
            </a:r>
            <a:r>
              <a:rPr lang="hu-HU" dirty="0" err="1"/>
              <a:t>elnyelődés</a:t>
            </a:r>
            <a:r>
              <a:rPr lang="hu-HU" dirty="0"/>
              <a:t>, szóródás, az ultrahangnyaláb széttartása. Ezt a jelenséget az ultrahang vizsgálat során figyelembe vesszük, nagyobb szöveti vastagságnál alacsonyabb frekvenciájú vizsgálófejet használunk, a reflektált ultrahanghullámokat erősítik.</a:t>
            </a:r>
          </a:p>
        </p:txBody>
      </p:sp>
    </p:spTree>
    <p:extLst>
      <p:ext uri="{BB962C8B-B14F-4D97-AF65-F5344CB8AC3E}">
        <p14:creationId xmlns:p14="http://schemas.microsoft.com/office/powerpoint/2010/main" val="10282154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artalom helye 4" descr="A képen fal, beltéri, konyha, mikroszkóp látható&#10;&#10;Automatikusan generált leírás">
            <a:extLst>
              <a:ext uri="{FF2B5EF4-FFF2-40B4-BE49-F238E27FC236}">
                <a16:creationId xmlns:a16="http://schemas.microsoft.com/office/drawing/2014/main" id="{2AEDBCA8-2568-5FD3-050D-9907F6012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540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B3FFD3E7-5A8F-A6DD-85D4-7D6CD2B42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1300162"/>
            <a:ext cx="10467975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39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D327D0-B8B1-E526-9547-869E889A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1AC0C9D-77E2-B3E3-E5E2-3FEECAFD8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89" y="0"/>
            <a:ext cx="6525474" cy="4036376"/>
          </a:xfr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A81D964-073F-7F6C-F94F-6EF010787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84" y="2989629"/>
            <a:ext cx="6230815" cy="350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716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ADC2378-D77E-444E-BEF8-C1F2C5801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Felhasznált irodalom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8E9042-E176-EE10-6DA3-E8E49D250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>
                <a:hlinkClick r:id="rId2"/>
              </a:rPr>
              <a:t>http://home.mit.bme.hu/~hadhazi/Oktatas/OKD21/Bev.pdf</a:t>
            </a:r>
            <a:endParaRPr lang="hu-HU" dirty="0"/>
          </a:p>
          <a:p>
            <a:r>
              <a:rPr lang="hu-HU" dirty="0">
                <a:hlinkClick r:id="rId3"/>
              </a:rPr>
              <a:t>http://tamop.etk.pte.hu/tamop412A/tananyag/az_orvosi_kepalkotas_fizikaja/az_orvosi_kepalkotas_fizikaja.pdf</a:t>
            </a:r>
            <a:endParaRPr lang="hu-HU" dirty="0"/>
          </a:p>
          <a:p>
            <a:r>
              <a:rPr lang="hu-HU" dirty="0">
                <a:hlinkClick r:id="rId4"/>
              </a:rPr>
              <a:t>https://www.elftsv.hu/svonline/docs/V11i2/Sar_V11i2.pdf</a:t>
            </a:r>
            <a:endParaRPr lang="hu-HU" dirty="0"/>
          </a:p>
          <a:p>
            <a:r>
              <a:rPr lang="hu-HU" dirty="0">
                <a:hlinkClick r:id="rId5"/>
              </a:rPr>
              <a:t>https://nuklearis.hu/sites/default/files/nukleon/6_4_150_Nagy_1.pdf</a:t>
            </a:r>
            <a:endParaRPr lang="hu-HU" dirty="0"/>
          </a:p>
          <a:p>
            <a:r>
              <a:rPr lang="hu-HU" dirty="0">
                <a:hlinkClick r:id="rId6"/>
              </a:rPr>
              <a:t>http://atomfizika.elte.hu/akos/orak/modfizszem/2016pdf/nagym.pdf</a:t>
            </a:r>
            <a:endParaRPr lang="hu-HU" dirty="0"/>
          </a:p>
          <a:p>
            <a:r>
              <a:rPr lang="hu-HU" dirty="0">
                <a:hlinkClick r:id="rId3"/>
              </a:rPr>
              <a:t>http://tamop.etk.pte.hu/tamop412A/tananyag/az_orvosi_kepalkotas_fizikaja/az_orvosi_kepalkotas_fizikaja.pdf</a:t>
            </a:r>
            <a:endParaRPr lang="hu-HU" dirty="0"/>
          </a:p>
          <a:p>
            <a:r>
              <a:rPr lang="hu-HU" dirty="0">
                <a:hlinkClick r:id="rId7"/>
              </a:rPr>
              <a:t>https://mppt.hu/magazin/pdf/xx-evfolyam-3-szam/2018_09_kajary_honlapra.pdf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957945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3A30BA-682F-5EC1-9670-796EAED02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752ED57-CAD5-67EB-8B59-979BA4E1F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>
                <a:hlinkClick r:id="rId2"/>
              </a:rPr>
              <a:t>https://mppt.hu/magazin/pdf/xx-evfolyam-3-szam/2018_09_kajary_honlapra.pdf</a:t>
            </a:r>
            <a:endParaRPr lang="hu-HU" dirty="0"/>
          </a:p>
          <a:p>
            <a:r>
              <a:rPr lang="hu-HU" dirty="0">
                <a:hlinkClick r:id="rId3"/>
              </a:rPr>
              <a:t>https://docplayer.hu/20277747-Pozitron-emisszios-tomograf-pet-mire-valo-es-hogyan-mukodik.html</a:t>
            </a:r>
            <a:endParaRPr lang="hu-HU" dirty="0"/>
          </a:p>
          <a:p>
            <a:r>
              <a:rPr lang="hu-HU" dirty="0">
                <a:hlinkClick r:id="rId4"/>
              </a:rPr>
              <a:t>http://midra.uni-miskolc.hu/document/25925/21232.pdf</a:t>
            </a:r>
            <a:endParaRPr lang="hu-HU" dirty="0"/>
          </a:p>
          <a:p>
            <a:r>
              <a:rPr lang="hu-HU" dirty="0">
                <a:hlinkClick r:id="rId5"/>
              </a:rPr>
              <a:t>http://www.biofizika.aok.pte.hu/data/2019/0327/042/Ultrahang%20handout.pdf</a:t>
            </a:r>
            <a:endParaRPr lang="hu-HU" dirty="0"/>
          </a:p>
          <a:p>
            <a:endParaRPr lang="hu-HU" dirty="0"/>
          </a:p>
          <a:p>
            <a:r>
              <a:rPr lang="hu-HU" dirty="0">
                <a:hlinkClick r:id="rId6"/>
              </a:rPr>
              <a:t>https://semmelweis.hu/hirek/2022/10/07/mesterseges-intelligencia-segiti-a-tudorak-hatekonyabb-szureset/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462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5642B9-AFEB-AA82-E400-FD4FE6103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3D-s UH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DCFB9189-619A-A5FB-D53E-7046646EA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84217"/>
            <a:ext cx="4469102" cy="449909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1CE3D3C-2E49-3BFD-818E-C690F1BF6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698" y="1031631"/>
            <a:ext cx="4469102" cy="515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74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A2F537-6DE8-80D2-668C-6FBCD71E6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RTG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5AEFAC3-50B8-7912-6204-B7F034595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effectLst/>
                <a:latin typeface="Times New Roman" panose="02020603050405020304" pitchFamily="18" charset="0"/>
              </a:rPr>
              <a:t>A röntgenfelvételeké készítésekor a testen áthaladó sugárz</a:t>
            </a:r>
            <a:r>
              <a:rPr lang="hu-HU" dirty="0">
                <a:latin typeface="Times New Roman" panose="02020603050405020304" pitchFamily="18" charset="0"/>
              </a:rPr>
              <a:t>á</a:t>
            </a:r>
            <a:r>
              <a:rPr lang="hu-HU" dirty="0">
                <a:effectLst/>
                <a:latin typeface="Times New Roman" panose="02020603050405020304" pitchFamily="18" charset="0"/>
              </a:rPr>
              <a:t>st detekt</a:t>
            </a:r>
            <a:r>
              <a:rPr lang="hu-HU" dirty="0">
                <a:latin typeface="Times New Roman" panose="02020603050405020304" pitchFamily="18" charset="0"/>
              </a:rPr>
              <a:t>á</a:t>
            </a:r>
            <a:r>
              <a:rPr lang="hu-HU" dirty="0">
                <a:effectLst/>
                <a:latin typeface="Times New Roman" panose="02020603050405020304" pitchFamily="18" charset="0"/>
              </a:rPr>
              <a:t>lják, plédül fluoreszkáló ernyővel, vagy egy röntgenérzékeny fény-re érzékeny </a:t>
            </a:r>
            <a:r>
              <a:rPr lang="hu-HU" dirty="0" err="1">
                <a:latin typeface="Times New Roman" panose="02020603050405020304" pitchFamily="18" charset="0"/>
              </a:rPr>
              <a:t>fotole</a:t>
            </a:r>
            <a:r>
              <a:rPr lang="hu-HU" dirty="0" err="1">
                <a:effectLst/>
                <a:latin typeface="Times New Roman" panose="02020603050405020304" pitchFamily="18" charset="0"/>
              </a:rPr>
              <a:t>mezzel</a:t>
            </a:r>
            <a:r>
              <a:rPr lang="hu-HU" dirty="0">
                <a:effectLst/>
                <a:latin typeface="Times New Roman" panose="02020603050405020304" pitchFamily="18" charset="0"/>
              </a:rPr>
              <a:t>/ röntgenfilmmel.</a:t>
            </a:r>
            <a:br>
              <a:rPr lang="hu-HU" dirty="0"/>
            </a:br>
            <a:endParaRPr lang="hu-HU" dirty="0"/>
          </a:p>
          <a:p>
            <a:r>
              <a:rPr lang="hu-HU" dirty="0">
                <a:effectLst/>
                <a:latin typeface="Times New Roman" panose="02020603050405020304" pitchFamily="18" charset="0"/>
              </a:rPr>
              <a:t>Az áthaladó sugárz</a:t>
            </a:r>
            <a:r>
              <a:rPr lang="hu-HU" dirty="0">
                <a:latin typeface="Times New Roman" panose="02020603050405020304" pitchFamily="18" charset="0"/>
              </a:rPr>
              <a:t>á</a:t>
            </a:r>
            <a:r>
              <a:rPr lang="hu-HU" dirty="0">
                <a:effectLst/>
                <a:latin typeface="Times New Roman" panose="02020603050405020304" pitchFamily="18" charset="0"/>
              </a:rPr>
              <a:t>s intenzitását az anyagban </a:t>
            </a:r>
            <a:r>
              <a:rPr lang="hu-HU" dirty="0" err="1">
                <a:effectLst/>
                <a:latin typeface="Times New Roman" panose="02020603050405020304" pitchFamily="18" charset="0"/>
              </a:rPr>
              <a:t>elnyelődőtt</a:t>
            </a:r>
            <a:r>
              <a:rPr lang="hu-HU" dirty="0">
                <a:effectLst/>
                <a:latin typeface="Times New Roman" panose="02020603050405020304" pitchFamily="18" charset="0"/>
              </a:rPr>
              <a:t> sug</a:t>
            </a:r>
            <a:r>
              <a:rPr lang="hu-HU" dirty="0">
                <a:latin typeface="Times New Roman" panose="02020603050405020304" pitchFamily="18" charset="0"/>
              </a:rPr>
              <a:t>á</a:t>
            </a:r>
            <a:r>
              <a:rPr lang="hu-HU" dirty="0">
                <a:effectLst/>
                <a:latin typeface="Times New Roman" panose="02020603050405020304" pitchFamily="18" charset="0"/>
              </a:rPr>
              <a:t>rzás mértékeke befolyásolja.</a:t>
            </a:r>
            <a:br>
              <a:rPr lang="hu-HU" dirty="0"/>
            </a:br>
            <a:endParaRPr lang="hu-HU" dirty="0"/>
          </a:p>
          <a:p>
            <a:r>
              <a:rPr lang="hu-HU" dirty="0">
                <a:effectLst/>
                <a:latin typeface="Times New Roman" panose="02020603050405020304" pitchFamily="18" charset="0"/>
              </a:rPr>
              <a:t>Minél több energia nyelőik el, annál kevesebb lép majd ki az anyag túloldal</a:t>
            </a:r>
            <a:r>
              <a:rPr lang="hu-HU" dirty="0">
                <a:latin typeface="Times New Roman" panose="02020603050405020304" pitchFamily="18" charset="0"/>
              </a:rPr>
              <a:t>á</a:t>
            </a:r>
            <a:r>
              <a:rPr lang="hu-HU" dirty="0">
                <a:effectLst/>
                <a:latin typeface="Times New Roman" panose="02020603050405020304" pitchFamily="18" charset="0"/>
              </a:rPr>
              <a:t>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82785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9257FAB-C635-7E63-9BCD-DD02F1716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155" y="-94398"/>
            <a:ext cx="9351144" cy="4722328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06DDD862-3CC6-B837-AE26-E1750733C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008" y="4824962"/>
            <a:ext cx="7559695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96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FE19CE3-58CB-1B1D-9FCD-12EDF60A2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0" b="144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20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03BECFA-A4E3-49AD-7244-1B19A27C5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02" y="204135"/>
            <a:ext cx="4467476" cy="674336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400ADAB-53B0-6C37-BA7E-47115B4C2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723" y="447040"/>
            <a:ext cx="4368997" cy="607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3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3576</TotalTime>
  <Words>1801</Words>
  <Application>Microsoft Office PowerPoint</Application>
  <PresentationFormat>Szélesvásznú</PresentationFormat>
  <Paragraphs>103</Paragraphs>
  <Slides>44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Office-téma</vt:lpstr>
      <vt:lpstr>Orvosi diagnosztikai eszközök fizikája</vt:lpstr>
      <vt:lpstr>Ultrahang</vt:lpstr>
      <vt:lpstr>PowerPoint-bemutató</vt:lpstr>
      <vt:lpstr>PowerPoint-bemutató</vt:lpstr>
      <vt:lpstr>3D-s UH</vt:lpstr>
      <vt:lpstr>RTG</vt:lpstr>
      <vt:lpstr>PowerPoint-bemutató</vt:lpstr>
      <vt:lpstr>PowerPoint-bemutató</vt:lpstr>
      <vt:lpstr>PowerPoint-bemutató</vt:lpstr>
      <vt:lpstr>PowerPoint-bemutató</vt:lpstr>
      <vt:lpstr>CT</vt:lpstr>
      <vt:lpstr>PowerPoint-bemutató</vt:lpstr>
      <vt:lpstr>PowerPoint-bemutató</vt:lpstr>
      <vt:lpstr>PowerPoint-bemutató</vt:lpstr>
      <vt:lpstr>PowerPoint-bemutató</vt:lpstr>
      <vt:lpstr>Digitális kivonatos angiográfia</vt:lpstr>
      <vt:lpstr>Radioaktív nyomjelzés</vt:lpstr>
      <vt:lpstr>MRI</vt:lpstr>
      <vt:lpstr>PowerPoint-bemutató</vt:lpstr>
      <vt:lpstr>PowerPoint-bemutató</vt:lpstr>
      <vt:lpstr>PET- Pozitron Emissziós Tomográfia</vt:lpstr>
      <vt:lpstr>PowerPoint-bemutató</vt:lpstr>
      <vt:lpstr>PowerPoint-bemutató</vt:lpstr>
      <vt:lpstr>PET</vt:lpstr>
      <vt:lpstr>PowerPoint-bemutató</vt:lpstr>
      <vt:lpstr>SPECT egyfoton-kibocsátásos, számítógépes metszeti képalkotás</vt:lpstr>
      <vt:lpstr>PowerPoint-bemutató</vt:lpstr>
      <vt:lpstr>PowerPoint-bemutató</vt:lpstr>
      <vt:lpstr>PowerPoint-bemutató</vt:lpstr>
      <vt:lpstr>PowerPoint-bemutató</vt:lpstr>
      <vt:lpstr>PowerPoint-bemutató</vt:lpstr>
      <vt:lpstr>Száloptikás vizsgálatok, műtétek</vt:lpstr>
      <vt:lpstr>PowerPoint-bemutató</vt:lpstr>
      <vt:lpstr>PowerPoint-bemutató</vt:lpstr>
      <vt:lpstr>PowerPoint-bemutató</vt:lpstr>
      <vt:lpstr>Kapszulaendoszkópia</vt:lpstr>
      <vt:lpstr>Robotvezérelt műtétek</vt:lpstr>
      <vt:lpstr>PowerPoint-bemutató</vt:lpstr>
      <vt:lpstr>Da Vinchi robot</vt:lpstr>
      <vt:lpstr>PowerPoint-bemutató</vt:lpstr>
      <vt:lpstr>PowerPoint-bemutató</vt:lpstr>
      <vt:lpstr>PowerPoint-bemutató</vt:lpstr>
      <vt:lpstr>Felhasznált irodalom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Orvosi diagnosztikai eszközök fizikája</dc:title>
  <dc:creator>Kucsora Ágnes</dc:creator>
  <cp:lastModifiedBy>Kucsora Ágnes</cp:lastModifiedBy>
  <cp:revision>21</cp:revision>
  <dcterms:created xsi:type="dcterms:W3CDTF">2022-10-02T18:14:05Z</dcterms:created>
  <dcterms:modified xsi:type="dcterms:W3CDTF">2022-10-22T06:54:55Z</dcterms:modified>
</cp:coreProperties>
</file>