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A7CFFB-C372-3845-E57E-1F12399DD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D6CF84-32AF-2906-FEA2-1B158533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78DE06-7D0B-7B0E-E3EA-670905D9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A2FAC7-0BDB-4587-7825-77118F5C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0D16D8-5FD7-BB39-3473-35EC7C47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6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E194F6-6241-2EB2-452F-2E9D6316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2142135-962D-0A8F-2EF6-B7782C432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AF9F5C-0E9E-FE5E-D0A1-8EC18341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EBF3C2-47D9-DEC2-1670-B66350F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1A9EA7-38B1-C24C-5D92-82177EC2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95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A1B8371-37A4-F052-0777-13A92D887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6A23182-185C-89C6-86F6-F604DC0A2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5089E6-9982-1EE3-5698-5BCEC695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51ACA-E66E-C988-495D-19315594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D1B5C8-6665-398C-1ED7-BC5E2528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93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AC08A-1D69-E61A-6768-4A7666E0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E17DF-8E71-866B-EE2B-A43A6B5F6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F115AC-C059-D1B0-3DE1-61ED2679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EFD6C2-4F5F-2159-2E89-0CC6180E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D15266-C8A6-2B3E-25B4-D58BE409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06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37F183-44AC-62C3-5B0B-0D78F134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7CCFDC-9FA8-6D9C-E7F2-9B323C0B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36A8BB-6C44-E55C-7B5D-8DF38810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D1CE8B-332E-BED9-EF0B-F9318061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121FE2-4BA9-C0DD-1AE3-24F4AEC4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6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D6F58B-DE88-E875-B18C-86FEF70F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E47000-45BB-DD4F-2F0A-9661A84C6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BF005B-2B1A-85E2-0981-5C51A0FA3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2210DD-DAE7-4E2E-A86A-1A4251C7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5A22B91-5411-0805-BC3C-78BDA844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C5D80ED-A3C2-C66C-12D4-7065D451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70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237C86-7AF4-1AEC-958C-B88CAACC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AFAC68-79B2-246E-A5B2-D87FF940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03C943-2D1F-6891-AF28-E39C47559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9994079-2281-2CCE-240E-E89B8F866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F5862AD-F2A4-0F8A-188B-207764519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C672477-4CD2-70B7-88CE-531A74E2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161004-A2E4-5617-C429-3B9BB319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14DDC3A-7168-082D-1CAD-B4C56F02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04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684BE2-9501-AB30-6547-7102E534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000B8E-297C-6EAA-1F30-8BF007A1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32603B7-DC3F-B7B0-FE45-75AE0596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D4CD9D3-4A4F-5319-13D1-3F2E299C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04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4C01E15-BE24-13D7-4B91-611EB61B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1BC816F-8AB8-3F82-EE9D-1B32B4F1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45C2BB-429B-E2F6-1D0E-FD702976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87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C9000D-E7E0-5E34-CCCE-76EB9C12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757641-AFCB-D832-87B4-10EBF14B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B5D04E6-600B-86A9-8419-FDB292493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B3C948B-60B1-FA53-8541-BBAE6163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F90DEA3-BC4C-B3A6-D342-64339D44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8FF0B6E-A878-C8D0-789B-E96EA900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59EE52-C5E1-C2C9-3D80-7AB744C0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EAD2379-3DDB-9F68-23A9-4B070DEEC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8EEA3C-0A1F-265C-BA0F-B7A9C635F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98B85E7-7954-AA0D-8F03-A54B586C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714CB1D-9EFA-9823-9362-E736D010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C863D61-9038-4003-FB6F-4FBD7D1C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7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588AE24-72D1-4E16-359D-39E6D7CC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D5857C-2D32-636A-4044-FCF0C1AF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6003CC-3EE1-5FC6-E434-6DD6BF47E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39A97-B4F4-4A73-8DD8-79E47FD40003}" type="datetimeFigureOut">
              <a:rPr lang="hu-HU" smtClean="0"/>
              <a:t>2024. 10. 11.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645740-694A-7E5D-7C56-9A248C739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84D73D-C042-EC81-2C92-3D85B5E73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A5A5A-CE22-4C88-ABF5-B8B45B69E1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0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AFA5AE-E90A-15F7-E4C8-6879D802D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Űrtávcsövek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26965E-A5A8-0540-8AEB-FAD38D41F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 Horváth Bence</a:t>
            </a:r>
          </a:p>
        </p:txBody>
      </p:sp>
    </p:spTree>
    <p:extLst>
      <p:ext uri="{BB962C8B-B14F-4D97-AF65-F5344CB8AC3E}">
        <p14:creationId xmlns:p14="http://schemas.microsoft.com/office/powerpoint/2010/main" val="117681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5FB632-C807-FB04-DD0C-73FE863D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791"/>
            <a:ext cx="10515600" cy="1325563"/>
          </a:xfrm>
        </p:spPr>
        <p:txBody>
          <a:bodyPr/>
          <a:lstStyle/>
          <a:p>
            <a:r>
              <a:rPr lang="hu-HU" dirty="0" err="1"/>
              <a:t>Spitzer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C19C48-8DBC-D983-1CBD-B26D8B4C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3519"/>
            <a:ext cx="9453664" cy="2233443"/>
          </a:xfrm>
        </p:spPr>
        <p:txBody>
          <a:bodyPr/>
          <a:lstStyle/>
          <a:p>
            <a:r>
              <a:rPr lang="hu-HU" dirty="0"/>
              <a:t>2003-2020</a:t>
            </a:r>
          </a:p>
          <a:p>
            <a:r>
              <a:rPr lang="hu-HU" dirty="0"/>
              <a:t>Infravörös érzékelés – első </a:t>
            </a:r>
            <a:r>
              <a:rPr lang="hu-HU" dirty="0" err="1"/>
              <a:t>exobolygó</a:t>
            </a:r>
            <a:endParaRPr lang="hu-HU" dirty="0"/>
          </a:p>
          <a:p>
            <a:r>
              <a:rPr lang="hu-HU" dirty="0"/>
              <a:t>Kriogén teleszkóp (-268°C)</a:t>
            </a:r>
          </a:p>
          <a:p>
            <a:r>
              <a:rPr lang="hu-HU" dirty="0"/>
              <a:t>Külső burkolat alumínium</a:t>
            </a:r>
          </a:p>
        </p:txBody>
      </p:sp>
      <p:pic>
        <p:nvPicPr>
          <p:cNvPr id="9218" name="Picture 2" descr="Ssc2020 05c sm">
            <a:extLst>
              <a:ext uri="{FF2B5EF4-FFF2-40B4-BE49-F238E27FC236}">
                <a16:creationId xmlns:a16="http://schemas.microsoft.com/office/drawing/2014/main" id="{17B649C6-ADA5-94C9-29E1-5201E899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1" y="51239"/>
            <a:ext cx="6919609" cy="3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1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960261-0D0F-9B70-3D2C-0B8123E2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James Webb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raphic comparing Webb telescope to Hubble telescope">
            <a:extLst>
              <a:ext uri="{FF2B5EF4-FFF2-40B4-BE49-F238E27FC236}">
                <a16:creationId xmlns:a16="http://schemas.microsoft.com/office/drawing/2014/main" id="{0C60B05C-CAAC-AD04-57C4-C325B8404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0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8D074A6-3777-1BE8-7876-C13440F3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3800"/>
              <a:t>Összehasonlítás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EA77F-3355-5080-F58A-3EEC59E2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u-HU" sz="2200" dirty="0"/>
              <a:t>Nagyobb főtükör</a:t>
            </a:r>
          </a:p>
          <a:p>
            <a:r>
              <a:rPr lang="hu-HU" sz="2200" dirty="0"/>
              <a:t>Szegmentált</a:t>
            </a:r>
          </a:p>
          <a:p>
            <a:r>
              <a:rPr lang="hu-HU" sz="2200" dirty="0"/>
              <a:t>Berillium és arany</a:t>
            </a:r>
          </a:p>
          <a:p>
            <a:r>
              <a:rPr lang="hu-HU" sz="2200" dirty="0"/>
              <a:t>Jobb felbontás</a:t>
            </a:r>
          </a:p>
          <a:p>
            <a:r>
              <a:rPr lang="hu-HU" sz="2200" dirty="0"/>
              <a:t>0,6-28,8 </a:t>
            </a:r>
            <a:r>
              <a:rPr lang="el-GR" sz="2200" b="0" i="0" dirty="0">
                <a:solidFill>
                  <a:srgbClr val="222222"/>
                </a:solidFill>
                <a:effectLst/>
              </a:rPr>
              <a:t>μ</a:t>
            </a:r>
            <a:r>
              <a:rPr lang="hu-HU" sz="2200" b="0" i="0" dirty="0">
                <a:solidFill>
                  <a:srgbClr val="222222"/>
                </a:solidFill>
                <a:effectLst/>
              </a:rPr>
              <a:t>m</a:t>
            </a:r>
            <a:endParaRPr lang="hu-HU" sz="2200" dirty="0"/>
          </a:p>
        </p:txBody>
      </p:sp>
      <p:pic>
        <p:nvPicPr>
          <p:cNvPr id="2050" name="Picture 2" descr="Light Path of Webb">
            <a:extLst>
              <a:ext uri="{FF2B5EF4-FFF2-40B4-BE49-F238E27FC236}">
                <a16:creationId xmlns:a16="http://schemas.microsoft.com/office/drawing/2014/main" id="{FC33AB56-6197-9170-2914-A54FBA65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983" y="853588"/>
            <a:ext cx="7924346" cy="51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0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DFBB82-E505-4B7A-D440-DC79A4B1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/>
              <a:t>Tükrök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EEC0C4-DAC0-1044-4574-1A38921C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u-HU" sz="2200" dirty="0"/>
              <a:t>Homorú főtükör</a:t>
            </a:r>
          </a:p>
          <a:p>
            <a:r>
              <a:rPr lang="hu-HU" sz="2200" dirty="0"/>
              <a:t>Domború másodlagos</a:t>
            </a:r>
          </a:p>
          <a:p>
            <a:r>
              <a:rPr lang="hu-HU" sz="2200" dirty="0"/>
              <a:t>Homorú harmadlagos</a:t>
            </a:r>
          </a:p>
          <a:p>
            <a:r>
              <a:rPr lang="hu-HU" sz="2200" dirty="0"/>
              <a:t>Lapos kormánytükör</a:t>
            </a:r>
          </a:p>
        </p:txBody>
      </p:sp>
      <p:pic>
        <p:nvPicPr>
          <p:cNvPr id="6146" name="Picture 2" descr="Ez a kép a Webb-teleszkóp négy különböző típusú tükrét mutatja.">
            <a:extLst>
              <a:ext uri="{FF2B5EF4-FFF2-40B4-BE49-F238E27FC236}">
                <a16:creationId xmlns:a16="http://schemas.microsoft.com/office/drawing/2014/main" id="{EB6E5E7E-2409-1112-DC3C-508B975E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28439"/>
            <a:ext cx="6903720" cy="44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3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5B62EF5-B95E-A4A3-AFFA-C928A556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 dirty="0"/>
              <a:t>Nappajzs</a:t>
            </a:r>
          </a:p>
        </p:txBody>
      </p:sp>
      <p:sp>
        <p:nvSpPr>
          <p:cNvPr id="206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8E9D07-3675-FACD-C7B1-331DDF88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u-HU" sz="2200" dirty="0"/>
              <a:t>5 különálló réteg</a:t>
            </a:r>
          </a:p>
          <a:p>
            <a:r>
              <a:rPr lang="hu-HU" sz="2200" dirty="0" err="1"/>
              <a:t>Kapton</a:t>
            </a:r>
            <a:endParaRPr lang="hu-HU" sz="2200" dirty="0"/>
          </a:p>
          <a:p>
            <a:r>
              <a:rPr lang="hu-HU" sz="2200" dirty="0"/>
              <a:t>Alumínium és szilíciumbevonat</a:t>
            </a:r>
          </a:p>
        </p:txBody>
      </p:sp>
      <p:pic>
        <p:nvPicPr>
          <p:cNvPr id="2052" name="Picture 4" descr="napvédő rétegek">
            <a:extLst>
              <a:ext uri="{FF2B5EF4-FFF2-40B4-BE49-F238E27FC236}">
                <a16:creationId xmlns:a16="http://schemas.microsoft.com/office/drawing/2014/main" id="{6184B73A-EACC-1B24-071F-A3B614DD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820" y="1703070"/>
            <a:ext cx="7333196" cy="36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0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CB66B9-F769-E7F8-D036-70BE8944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 dirty="0"/>
              <a:t>Pálya és látómező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68673B-AB8B-48E0-0624-F14E868F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u-HU" sz="2200" dirty="0"/>
              <a:t>L2 pont körüli </a:t>
            </a:r>
            <a:r>
              <a:rPr lang="hu-HU" sz="2200" dirty="0" err="1"/>
              <a:t>halopálya</a:t>
            </a:r>
            <a:endParaRPr lang="hu-HU" sz="2200" dirty="0"/>
          </a:p>
          <a:p>
            <a:r>
              <a:rPr lang="hu-HU" sz="2200" dirty="0"/>
              <a:t>Folyamatos kommunikáció</a:t>
            </a:r>
          </a:p>
          <a:p>
            <a:r>
              <a:rPr lang="hu-HU" sz="2200" dirty="0"/>
              <a:t>Karbantartás lehetetlen</a:t>
            </a:r>
          </a:p>
          <a:p>
            <a:endParaRPr lang="hu-HU" sz="2200" dirty="0"/>
          </a:p>
          <a:p>
            <a:r>
              <a:rPr lang="hu-HU" sz="2200" dirty="0"/>
              <a:t>Égbolt közel 39%-a</a:t>
            </a:r>
          </a:p>
          <a:p>
            <a:r>
              <a:rPr lang="hu-HU" sz="2200" dirty="0"/>
              <a:t>Fél év alatt nagyjából a teljes égbolt</a:t>
            </a:r>
          </a:p>
        </p:txBody>
      </p:sp>
      <p:pic>
        <p:nvPicPr>
          <p:cNvPr id="4098" name="Picture 2" descr="Webb L2 körüli pályájának illusztrációja">
            <a:extLst>
              <a:ext uri="{FF2B5EF4-FFF2-40B4-BE49-F238E27FC236}">
                <a16:creationId xmlns:a16="http://schemas.microsoft.com/office/drawing/2014/main" id="{F3D6C59F-078F-3A01-6281-3095E197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78699"/>
            <a:ext cx="6903720" cy="39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8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8B248F0-4F3E-B61B-636C-FDA0B097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 dirty="0"/>
              <a:t>Fontosabb eszközei</a:t>
            </a:r>
          </a:p>
        </p:txBody>
      </p:sp>
      <p:sp>
        <p:nvSpPr>
          <p:cNvPr id="51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F866E8-5FA5-DE38-D6B9-68F30661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u-HU" sz="2200" dirty="0"/>
              <a:t>Hideg oldal:</a:t>
            </a:r>
          </a:p>
          <a:p>
            <a:pPr lvl="1"/>
            <a:r>
              <a:rPr lang="hu-HU" sz="1800" dirty="0"/>
              <a:t>Megfigyelőeszközök</a:t>
            </a:r>
          </a:p>
          <a:p>
            <a:r>
              <a:rPr lang="hu-HU" sz="2200" dirty="0"/>
              <a:t>Meleg oldal:</a:t>
            </a:r>
          </a:p>
          <a:p>
            <a:pPr lvl="1"/>
            <a:r>
              <a:rPr lang="hu-HU" sz="1800" dirty="0"/>
              <a:t>Busz</a:t>
            </a:r>
          </a:p>
          <a:p>
            <a:pPr lvl="1"/>
            <a:r>
              <a:rPr lang="hu-HU" sz="1800" dirty="0"/>
              <a:t>Csillagkövető teleszkóp</a:t>
            </a:r>
          </a:p>
          <a:p>
            <a:pPr lvl="1"/>
            <a:r>
              <a:rPr lang="hu-HU" sz="1800" dirty="0"/>
              <a:t>Napelem</a:t>
            </a:r>
          </a:p>
          <a:p>
            <a:pPr lvl="1"/>
            <a:r>
              <a:rPr lang="hu-HU" sz="1800" dirty="0"/>
              <a:t>Antenna</a:t>
            </a:r>
          </a:p>
          <a:p>
            <a:pPr lvl="1"/>
            <a:r>
              <a:rPr lang="hu-HU" sz="1800" dirty="0"/>
              <a:t>Stabilizátor</a:t>
            </a:r>
          </a:p>
          <a:p>
            <a:pPr marL="0" indent="0">
              <a:buNone/>
            </a:pPr>
            <a:endParaRPr lang="hu-HU" sz="2200" dirty="0"/>
          </a:p>
          <a:p>
            <a:endParaRPr lang="hu-HU" sz="2200" dirty="0"/>
          </a:p>
        </p:txBody>
      </p:sp>
      <p:pic>
        <p:nvPicPr>
          <p:cNvPr id="5124" name="Picture 4" descr="meleg és hideg oldal">
            <a:extLst>
              <a:ext uri="{FF2B5EF4-FFF2-40B4-BE49-F238E27FC236}">
                <a16:creationId xmlns:a16="http://schemas.microsoft.com/office/drawing/2014/main" id="{0A9CC733-FAA8-DE9F-BE61-24D788D6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08144"/>
            <a:ext cx="6903720" cy="36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0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ADACB3-673B-571E-9CBC-417368FB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3278C5-7455-90A4-D99C-A73E3A4D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http://astro.u-szeged.hu/ismeret/urtavcsovek/urtavcsovek.html</a:t>
            </a:r>
          </a:p>
          <a:p>
            <a:r>
              <a:rPr lang="hu-HU" dirty="0"/>
              <a:t>https://science.nasa.gov/mission/webb/</a:t>
            </a:r>
          </a:p>
          <a:p>
            <a:r>
              <a:rPr lang="hu-HU" dirty="0"/>
              <a:t>https://nssdc.gsfc.nasa.gov/astro/astrolist.html</a:t>
            </a:r>
          </a:p>
          <a:p>
            <a:r>
              <a:rPr lang="hu-HU" dirty="0"/>
              <a:t>https://science.nasa.gov/mission/hubble/</a:t>
            </a:r>
          </a:p>
          <a:p>
            <a:r>
              <a:rPr lang="hu-HU"/>
              <a:t>https://science.nasa.gov/mission/spitzer/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80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3C480A-C43C-5EB2-A11D-E5701F78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625F0E-842F-746D-BD37-688F562E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plot of missions by wavelength; links to NSSDCA catalog entries and mission archive/project pages">
            <a:extLst>
              <a:ext uri="{FF2B5EF4-FFF2-40B4-BE49-F238E27FC236}">
                <a16:creationId xmlns:a16="http://schemas.microsoft.com/office/drawing/2014/main" id="{D3047FA4-FD36-E9A7-C9CA-90AD5119C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66" y="1"/>
            <a:ext cx="7453668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53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7CCA1F-9DBF-9415-482F-1BD4C102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hu-HU" sz="4800"/>
              <a:t>Miért szükségesek?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D24802-52DE-E260-F9DA-7F1A2163A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hu-HU" sz="1900"/>
              <a:t>Elnyelődött sugárzás</a:t>
            </a:r>
          </a:p>
          <a:p>
            <a:r>
              <a:rPr lang="hu-HU" sz="1900"/>
              <a:t>Égi háttérfényesség</a:t>
            </a:r>
          </a:p>
          <a:p>
            <a:r>
              <a:rPr lang="hu-HU" sz="1900"/>
              <a:t>Elmosódott foltkép</a:t>
            </a:r>
          </a:p>
          <a:p>
            <a:r>
              <a:rPr lang="hu-HU" sz="1900"/>
              <a:t>Gravitáció és mágneses tér</a:t>
            </a:r>
          </a:p>
          <a:p>
            <a:r>
              <a:rPr lang="hu-HU" sz="1900"/>
              <a:t>Megfigyelés időtartama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5720EF-4738-DDDA-B4EB-5064498E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175" y="2569464"/>
            <a:ext cx="4036450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10A2B5B-E572-ED85-8B40-5604CEE30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0057" y="2569464"/>
            <a:ext cx="4156989" cy="367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5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37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5" name="Rectangle 1039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45F5A8D-631E-B669-1F86-A70DB353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4274607" cy="2135867"/>
          </a:xfrm>
        </p:spPr>
        <p:txBody>
          <a:bodyPr anchor="b">
            <a:normAutofit/>
          </a:bodyPr>
          <a:lstStyle/>
          <a:p>
            <a:r>
              <a:rPr lang="hu-HU" sz="4800"/>
              <a:t>Technikai kihívások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0186F2-2436-C040-E2A5-70C579A4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880452"/>
            <a:ext cx="4274607" cy="3095445"/>
          </a:xfrm>
        </p:spPr>
        <p:txBody>
          <a:bodyPr anchor="t">
            <a:normAutofit/>
          </a:bodyPr>
          <a:lstStyle/>
          <a:p>
            <a:r>
              <a:rPr lang="hu-HU" sz="1800" dirty="0"/>
              <a:t>Pályára állítás</a:t>
            </a:r>
          </a:p>
          <a:p>
            <a:r>
              <a:rPr lang="hu-HU" sz="1800" dirty="0"/>
              <a:t>Irányba állítás és stabilizálás</a:t>
            </a:r>
          </a:p>
          <a:p>
            <a:r>
              <a:rPr lang="hu-HU" sz="1800" dirty="0"/>
              <a:t>Kapcsolattartás és vezérlés</a:t>
            </a:r>
          </a:p>
          <a:p>
            <a:r>
              <a:rPr lang="hu-HU" sz="1800" dirty="0"/>
              <a:t>Távcsőszerkezetek</a:t>
            </a:r>
          </a:p>
          <a:p>
            <a:endParaRPr lang="hu-HU" sz="1800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B450C6B4-1864-470D-DE8F-B6E168F4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r="12676" b="3"/>
          <a:stretch/>
        </p:blipFill>
        <p:spPr bwMode="auto">
          <a:xfrm>
            <a:off x="5211495" y="699899"/>
            <a:ext cx="3211333" cy="54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Vela-5A/B műholdak. A két holdat indítás után különválasztották">
            <a:extLst>
              <a:ext uri="{FF2B5EF4-FFF2-40B4-BE49-F238E27FC236}">
                <a16:creationId xmlns:a16="http://schemas.microsoft.com/office/drawing/2014/main" id="{9A7AF43D-5646-7DD1-7971-6D3077A7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r="6299" b="3"/>
          <a:stretch/>
        </p:blipFill>
        <p:spPr bwMode="auto">
          <a:xfrm>
            <a:off x="8535080" y="699899"/>
            <a:ext cx="3211333" cy="54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0F0EE1B-2D25-0C5B-4019-73AC2C00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3800"/>
              <a:t>Megfigyelési programok feladatai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7135E5-C87C-445E-000E-E7905C47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u-HU" sz="2200" dirty="0"/>
              <a:t>Feltérképezés</a:t>
            </a:r>
          </a:p>
          <a:p>
            <a:r>
              <a:rPr lang="hu-HU" sz="2200" dirty="0"/>
              <a:t>Azonosítás</a:t>
            </a:r>
          </a:p>
          <a:p>
            <a:r>
              <a:rPr lang="hu-HU" sz="2200" dirty="0"/>
              <a:t>Színképek</a:t>
            </a:r>
          </a:p>
          <a:p>
            <a:r>
              <a:rPr lang="hu-HU" sz="2200" dirty="0"/>
              <a:t>Változások</a:t>
            </a:r>
          </a:p>
        </p:txBody>
      </p:sp>
      <p:pic>
        <p:nvPicPr>
          <p:cNvPr id="2050" name="Picture 2" descr="A képen képernyőkép, szöveg, Grafikus tervezés látható&#10;&#10;Automatikusan generált leírás">
            <a:extLst>
              <a:ext uri="{FF2B5EF4-FFF2-40B4-BE49-F238E27FC236}">
                <a16:creationId xmlns:a16="http://schemas.microsoft.com/office/drawing/2014/main" id="{7CB6FC8A-6E09-E00D-7E0E-C9E40BEA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68032"/>
            <a:ext cx="6903720" cy="45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CF0D23-7C89-EE41-F334-FA0C66FA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A6496A-B7F5-254F-A942-2B174A40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FA1F4F-E07D-56B4-0275-6E090669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9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6C91AB8-2AE3-B260-91F3-D6D8E916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4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18FDFF-FB51-AF06-89C5-80B41478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Űrtávcsövek elhelyezése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0C8DDC-F2DD-1BE5-B5CF-C6204489E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Geocentrikus pályák</a:t>
            </a:r>
          </a:p>
          <a:p>
            <a:pPr lvl="1"/>
            <a:r>
              <a:rPr lang="hu-HU" dirty="0"/>
              <a:t>Észlelt hullámhossztartomány</a:t>
            </a:r>
          </a:p>
          <a:p>
            <a:pPr lvl="1"/>
            <a:r>
              <a:rPr lang="hu-HU" dirty="0"/>
              <a:t>Kutatási feladat</a:t>
            </a:r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err="1"/>
              <a:t>Librációs</a:t>
            </a:r>
            <a:r>
              <a:rPr lang="hu-HU" dirty="0"/>
              <a:t> pontok</a:t>
            </a:r>
          </a:p>
          <a:p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ADDE26-4C48-F808-1E45-8F004659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10" y="1238857"/>
            <a:ext cx="5939072" cy="49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A42B73-03F2-844B-F793-05B16279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Hubble űrtávcső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92A682-2DA5-4483-7B4A-12403C705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Indítás 1990</a:t>
            </a:r>
          </a:p>
          <a:p>
            <a:r>
              <a:rPr lang="hu-HU" dirty="0"/>
              <a:t>4 nagyobb javítás</a:t>
            </a:r>
          </a:p>
          <a:p>
            <a:r>
              <a:rPr lang="hu-HU" dirty="0"/>
              <a:t>Alapadatok:</a:t>
            </a:r>
          </a:p>
          <a:p>
            <a:pPr lvl="1"/>
            <a:r>
              <a:rPr lang="hu-HU" dirty="0"/>
              <a:t>Teljes hossz: 13,2 m</a:t>
            </a:r>
          </a:p>
          <a:p>
            <a:pPr lvl="1"/>
            <a:r>
              <a:rPr lang="hu-HU" dirty="0"/>
              <a:t>Átmérő: 4,2 m</a:t>
            </a:r>
          </a:p>
          <a:p>
            <a:pPr lvl="1"/>
            <a:r>
              <a:rPr lang="hu-HU" dirty="0"/>
              <a:t>Tömeg: 11,1 t</a:t>
            </a:r>
          </a:p>
          <a:p>
            <a:pPr lvl="1"/>
            <a:r>
              <a:rPr lang="hu-HU" dirty="0"/>
              <a:t>Érzékelés: 115-2500 nm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4581C594-ADCF-47EC-A809-E423421A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7319"/>
            <a:ext cx="5727283" cy="38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3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19CEDF-D189-77E4-13C9-79A8CF4F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Hubble űrtávcső optikai rendszere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56529-2200-D632-76A4-B13FD23F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Tükör alapú optikai rendszer</a:t>
            </a:r>
          </a:p>
          <a:p>
            <a:pPr lvl="1"/>
            <a:r>
              <a:rPr lang="hu-HU" dirty="0"/>
              <a:t>Grafit </a:t>
            </a:r>
            <a:r>
              <a:rPr lang="hu-HU" dirty="0" err="1"/>
              <a:t>epoxi</a:t>
            </a:r>
            <a:r>
              <a:rPr lang="hu-HU" dirty="0"/>
              <a:t> váz</a:t>
            </a:r>
          </a:p>
          <a:p>
            <a:pPr lvl="1"/>
            <a:r>
              <a:rPr lang="hu-HU" dirty="0"/>
              <a:t>Álandó hőmérséklet: 21°C</a:t>
            </a:r>
          </a:p>
          <a:p>
            <a:pPr lvl="1"/>
            <a:r>
              <a:rPr lang="hu-HU" dirty="0"/>
              <a:t>Hiperbolikus tükrök (átmérők: 2,4 m és 30,5 cm)</a:t>
            </a:r>
          </a:p>
          <a:p>
            <a:pPr lvl="1"/>
            <a:r>
              <a:rPr lang="hu-HU" dirty="0" err="1"/>
              <a:t>Al</a:t>
            </a:r>
            <a:r>
              <a:rPr lang="hu-HU" dirty="0"/>
              <a:t>- és MgF</a:t>
            </a:r>
            <a:r>
              <a:rPr lang="hu-HU" baseline="-25000" dirty="0"/>
              <a:t>2</a:t>
            </a:r>
            <a:r>
              <a:rPr lang="hu-HU" dirty="0"/>
              <a:t>-réteg</a:t>
            </a:r>
          </a:p>
        </p:txBody>
      </p:sp>
      <p:pic>
        <p:nvPicPr>
          <p:cNvPr id="8194" name="Picture 2" descr="HST light path cross-section diagram">
            <a:extLst>
              <a:ext uri="{FF2B5EF4-FFF2-40B4-BE49-F238E27FC236}">
                <a16:creationId xmlns:a16="http://schemas.microsoft.com/office/drawing/2014/main" id="{289C9292-B4D6-3D03-CBCB-D3442208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17" y="3488574"/>
            <a:ext cx="7649183" cy="33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5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260</Words>
  <Application>Microsoft Office PowerPoint</Application>
  <PresentationFormat>Szélesvásznú</PresentationFormat>
  <Paragraphs>82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Helvetica Neue Medium</vt:lpstr>
      <vt:lpstr>Office-téma</vt:lpstr>
      <vt:lpstr>Űrtávcsövek</vt:lpstr>
      <vt:lpstr>PowerPoint-bemutató</vt:lpstr>
      <vt:lpstr>Miért szükségesek?</vt:lpstr>
      <vt:lpstr>Technikai kihívások</vt:lpstr>
      <vt:lpstr>Megfigyelési programok feladatai</vt:lpstr>
      <vt:lpstr>PowerPoint-bemutató</vt:lpstr>
      <vt:lpstr>Űrtávcsövek elhelyezése</vt:lpstr>
      <vt:lpstr>Hubble űrtávcső</vt:lpstr>
      <vt:lpstr>Hubble űrtávcső optikai rendszere</vt:lpstr>
      <vt:lpstr>Spitzer</vt:lpstr>
      <vt:lpstr>James Webb</vt:lpstr>
      <vt:lpstr>Összehasonlítás</vt:lpstr>
      <vt:lpstr>Tükrök</vt:lpstr>
      <vt:lpstr>Nappajzs</vt:lpstr>
      <vt:lpstr>Pálya és látómező</vt:lpstr>
      <vt:lpstr>Fontosabb eszközei</vt:lpstr>
      <vt:lpstr>Felhasznált 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4</cp:revision>
  <dcterms:created xsi:type="dcterms:W3CDTF">2024-10-10T18:32:22Z</dcterms:created>
  <dcterms:modified xsi:type="dcterms:W3CDTF">2024-10-11T08:36:54Z</dcterms:modified>
</cp:coreProperties>
</file>